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930_35311E44.xml" ContentType="application/vnd.ms-powerpoint.comments+xml"/>
  <Override PartName="/ppt/comments/modernComment_7FFFFB28_91BBC745.xml" ContentType="application/vnd.ms-powerpoint.comments+xml"/>
  <Override PartName="/ppt/comments/modernComment_7FFFFB29_CE6008FB.xml" ContentType="application/vnd.ms-powerpoint.comments+xml"/>
  <Override PartName="/ppt/comments/modernComment_107_EBFC14E.xml" ContentType="application/vnd.ms-powerpoint.comments+xml"/>
  <Override PartName="/ppt/comments/modernComment_92B_BF3A7AB7.xml" ContentType="application/vnd.ms-powerpoint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71" r:id="rId4"/>
  </p:sldMasterIdLst>
  <p:notesMasterIdLst>
    <p:notesMasterId r:id="rId78"/>
  </p:notesMasterIdLst>
  <p:handoutMasterIdLst>
    <p:handoutMasterId r:id="rId79"/>
  </p:handoutMasterIdLst>
  <p:sldIdLst>
    <p:sldId id="2309" r:id="rId5"/>
    <p:sldId id="2315" r:id="rId6"/>
    <p:sldId id="2147482444" r:id="rId7"/>
    <p:sldId id="2147482445" r:id="rId8"/>
    <p:sldId id="2343" r:id="rId9"/>
    <p:sldId id="2147482440" r:id="rId10"/>
    <p:sldId id="2348" r:id="rId11"/>
    <p:sldId id="2350" r:id="rId12"/>
    <p:sldId id="2351" r:id="rId13"/>
    <p:sldId id="2352" r:id="rId14"/>
    <p:sldId id="2353" r:id="rId15"/>
    <p:sldId id="2364" r:id="rId16"/>
    <p:sldId id="2365" r:id="rId17"/>
    <p:sldId id="2366" r:id="rId18"/>
    <p:sldId id="2354" r:id="rId19"/>
    <p:sldId id="2355" r:id="rId20"/>
    <p:sldId id="2367" r:id="rId21"/>
    <p:sldId id="2368" r:id="rId22"/>
    <p:sldId id="2369" r:id="rId23"/>
    <p:sldId id="2356" r:id="rId24"/>
    <p:sldId id="2147482407" r:id="rId25"/>
    <p:sldId id="2147482408" r:id="rId26"/>
    <p:sldId id="2147482409" r:id="rId27"/>
    <p:sldId id="2147482410" r:id="rId28"/>
    <p:sldId id="2358" r:id="rId29"/>
    <p:sldId id="2147482442" r:id="rId30"/>
    <p:sldId id="2147482401" r:id="rId31"/>
    <p:sldId id="2147482399" r:id="rId32"/>
    <p:sldId id="263" r:id="rId33"/>
    <p:sldId id="2147482400" r:id="rId34"/>
    <p:sldId id="2360" r:id="rId35"/>
    <p:sldId id="2345" r:id="rId36"/>
    <p:sldId id="2147482439" r:id="rId37"/>
    <p:sldId id="2147482402" r:id="rId38"/>
    <p:sldId id="2147482426" r:id="rId39"/>
    <p:sldId id="2347" r:id="rId40"/>
    <p:sldId id="2147482429" r:id="rId41"/>
    <p:sldId id="2147482427" r:id="rId42"/>
    <p:sldId id="2147470795" r:id="rId43"/>
    <p:sldId id="2147482443" r:id="rId44"/>
    <p:sldId id="2361" r:id="rId45"/>
    <p:sldId id="2147482413" r:id="rId46"/>
    <p:sldId id="2147482414" r:id="rId47"/>
    <p:sldId id="2147482421" r:id="rId48"/>
    <p:sldId id="2147482423" r:id="rId49"/>
    <p:sldId id="2147482437" r:id="rId50"/>
    <p:sldId id="2147482448" r:id="rId51"/>
    <p:sldId id="2147482449" r:id="rId52"/>
    <p:sldId id="2147482450" r:id="rId53"/>
    <p:sldId id="2147482451" r:id="rId54"/>
    <p:sldId id="2147482452" r:id="rId55"/>
    <p:sldId id="2147482441" r:id="rId56"/>
    <p:sldId id="2147482446" r:id="rId57"/>
    <p:sldId id="2147482447" r:id="rId58"/>
    <p:sldId id="2147482436" r:id="rId59"/>
    <p:sldId id="2363" r:id="rId60"/>
    <p:sldId id="2339" r:id="rId61"/>
    <p:sldId id="2305" r:id="rId62"/>
    <p:sldId id="2147482406" r:id="rId63"/>
    <p:sldId id="2147482424" r:id="rId64"/>
    <p:sldId id="2147482415" r:id="rId65"/>
    <p:sldId id="2147482417" r:id="rId66"/>
    <p:sldId id="2147482418" r:id="rId67"/>
    <p:sldId id="2147482419" r:id="rId68"/>
    <p:sldId id="2147482420" r:id="rId69"/>
    <p:sldId id="2147482432" r:id="rId70"/>
    <p:sldId id="2147482431" r:id="rId71"/>
    <p:sldId id="2147482433" r:id="rId72"/>
    <p:sldId id="2147482434" r:id="rId73"/>
    <p:sldId id="2147482403" r:id="rId74"/>
    <p:sldId id="2147482405" r:id="rId75"/>
    <p:sldId id="2147482430" r:id="rId76"/>
    <p:sldId id="2147482412" r:id="rId77"/>
  </p:sldIdLst>
  <p:sldSz cx="12192000" cy="6858000"/>
  <p:notesSz cx="6858000" cy="9144000"/>
  <p:custDataLst>
    <p:tags r:id="rId80"/>
  </p:custData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irlift Theme" id="{56766792-DCF2-9F46-98ED-7A009F0EBC38}">
          <p14:sldIdLst>
            <p14:sldId id="2309"/>
            <p14:sldId id="2315"/>
            <p14:sldId id="2147482444"/>
            <p14:sldId id="2147482445"/>
            <p14:sldId id="2343"/>
            <p14:sldId id="2147482440"/>
            <p14:sldId id="2348"/>
            <p14:sldId id="2350"/>
            <p14:sldId id="2351"/>
            <p14:sldId id="2352"/>
            <p14:sldId id="2353"/>
            <p14:sldId id="2364"/>
            <p14:sldId id="2365"/>
            <p14:sldId id="2366"/>
            <p14:sldId id="2354"/>
            <p14:sldId id="2355"/>
            <p14:sldId id="2367"/>
            <p14:sldId id="2368"/>
            <p14:sldId id="2369"/>
            <p14:sldId id="2356"/>
            <p14:sldId id="2147482407"/>
            <p14:sldId id="2147482408"/>
            <p14:sldId id="2147482409"/>
            <p14:sldId id="2147482410"/>
            <p14:sldId id="2358"/>
            <p14:sldId id="2147482442"/>
            <p14:sldId id="2147482401"/>
            <p14:sldId id="2147482399"/>
            <p14:sldId id="263"/>
            <p14:sldId id="2147482400"/>
            <p14:sldId id="2360"/>
            <p14:sldId id="2345"/>
            <p14:sldId id="2147482439"/>
            <p14:sldId id="2147482402"/>
            <p14:sldId id="2147482426"/>
            <p14:sldId id="2347"/>
            <p14:sldId id="2147482429"/>
            <p14:sldId id="2147482427"/>
            <p14:sldId id="2147470795"/>
            <p14:sldId id="2147482443"/>
            <p14:sldId id="2361"/>
            <p14:sldId id="2147482413"/>
            <p14:sldId id="2147482414"/>
            <p14:sldId id="2147482421"/>
            <p14:sldId id="2147482423"/>
            <p14:sldId id="2147482437"/>
            <p14:sldId id="2147482448"/>
            <p14:sldId id="2147482449"/>
            <p14:sldId id="2147482450"/>
            <p14:sldId id="2147482451"/>
            <p14:sldId id="2147482452"/>
            <p14:sldId id="2147482441"/>
            <p14:sldId id="2147482446"/>
            <p14:sldId id="2147482447"/>
            <p14:sldId id="2147482436"/>
            <p14:sldId id="2363"/>
          </p14:sldIdLst>
        </p14:section>
        <p14:section name="End" id="{29462A20-A1A5-499E-A899-B1EBD6A075C6}">
          <p14:sldIdLst>
            <p14:sldId id="2339"/>
          </p14:sldIdLst>
        </p14:section>
        <p14:section name="Appendix" id="{2DF7E305-38ED-4AD3-B64E-D2D0B88AB682}">
          <p14:sldIdLst>
            <p14:sldId id="2305"/>
            <p14:sldId id="2147482406"/>
            <p14:sldId id="2147482424"/>
            <p14:sldId id="2147482415"/>
            <p14:sldId id="2147482417"/>
            <p14:sldId id="2147482418"/>
            <p14:sldId id="2147482419"/>
            <p14:sldId id="2147482420"/>
            <p14:sldId id="2147482432"/>
            <p14:sldId id="2147482431"/>
            <p14:sldId id="2147482433"/>
            <p14:sldId id="2147482434"/>
            <p14:sldId id="2147482403"/>
            <p14:sldId id="2147482405"/>
            <p14:sldId id="2147482430"/>
            <p14:sldId id="21474824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29A28A-75E4-731E-03FA-2AE5A90BC8DA}" name="Kristian Bubalo" initials="KB" userId="S::krbubalo@microsoft.com::88260766-d490-4f96-86f6-5fd5607507ff" providerId="AD"/>
  <p188:author id="{B948EEB9-2523-EC26-1575-5898CEB36F8F}" name="Meinrad Weiss" initials="MW" userId="S::meweiss@microsoft.com::06a624df-eba0-4ed7-92e4-1de5933ce15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528C"/>
    <a:srgbClr val="AC89DA"/>
    <a:srgbClr val="192026"/>
    <a:srgbClr val="009673"/>
    <a:srgbClr val="E6E6E6"/>
    <a:srgbClr val="131313"/>
    <a:srgbClr val="262827"/>
    <a:srgbClr val="3B3B3B"/>
    <a:srgbClr val="4D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77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gs" Target="tags/tag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8/10/relationships/authors" Target="authors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Bubalo" userId="88260766-d490-4f96-86f6-5fd5607507ff" providerId="ADAL" clId="{0D303864-4BA4-4B58-8076-DC7E9BB26195}"/>
    <pc:docChg chg="modSld">
      <pc:chgData name="Kristian Bubalo" userId="88260766-d490-4f96-86f6-5fd5607507ff" providerId="ADAL" clId="{0D303864-4BA4-4B58-8076-DC7E9BB26195}" dt="2025-04-03T16:28:30.136" v="5" actId="20577"/>
      <pc:docMkLst>
        <pc:docMk/>
      </pc:docMkLst>
      <pc:sldChg chg="modSp mod">
        <pc:chgData name="Kristian Bubalo" userId="88260766-d490-4f96-86f6-5fd5607507ff" providerId="ADAL" clId="{0D303864-4BA4-4B58-8076-DC7E9BB26195}" dt="2025-04-03T16:28:30.136" v="5" actId="20577"/>
        <pc:sldMkLst>
          <pc:docMk/>
          <pc:sldMk cId="1918501355" sldId="2147482436"/>
        </pc:sldMkLst>
        <pc:spChg chg="mod">
          <ac:chgData name="Kristian Bubalo" userId="88260766-d490-4f96-86f6-5fd5607507ff" providerId="ADAL" clId="{0D303864-4BA4-4B58-8076-DC7E9BB26195}" dt="2025-04-03T16:28:30.136" v="5" actId="20577"/>
          <ac:spMkLst>
            <pc:docMk/>
            <pc:sldMk cId="1918501355" sldId="2147482436"/>
            <ac:spMk id="6" creationId="{74FF2F3E-CEB1-2AF6-23D1-541B5D668094}"/>
          </ac:spMkLst>
        </pc:spChg>
      </pc:sldChg>
    </pc:docChg>
  </pc:docChgLst>
  <pc:docChgLst>
    <pc:chgData name="Kristian Bubalo" userId="88260766-d490-4f96-86f6-5fd5607507ff" providerId="ADAL" clId="{97258745-F9CB-40EB-9916-1F2824701FCA}"/>
    <pc:docChg chg="modSld sldOrd">
      <pc:chgData name="Kristian Bubalo" userId="88260766-d490-4f96-86f6-5fd5607507ff" providerId="ADAL" clId="{97258745-F9CB-40EB-9916-1F2824701FCA}" dt="2025-05-09T10:36:50.972" v="4"/>
      <pc:docMkLst>
        <pc:docMk/>
      </pc:docMkLst>
      <pc:sldChg chg="mod modShow">
        <pc:chgData name="Kristian Bubalo" userId="88260766-d490-4f96-86f6-5fd5607507ff" providerId="ADAL" clId="{97258745-F9CB-40EB-9916-1F2824701FCA}" dt="2025-05-09T10:36:33.723" v="2" actId="729"/>
        <pc:sldMkLst>
          <pc:docMk/>
          <pc:sldMk cId="262211141" sldId="2315"/>
        </pc:sldMkLst>
      </pc:sldChg>
      <pc:sldChg chg="ord">
        <pc:chgData name="Kristian Bubalo" userId="88260766-d490-4f96-86f6-5fd5607507ff" providerId="ADAL" clId="{97258745-F9CB-40EB-9916-1F2824701FCA}" dt="2025-05-09T10:36:50.972" v="4"/>
        <pc:sldMkLst>
          <pc:docMk/>
          <pc:sldMk cId="792635234" sldId="2343"/>
        </pc:sldMkLst>
      </pc:sldChg>
      <pc:sldChg chg="modSp mod">
        <pc:chgData name="Kristian Bubalo" userId="88260766-d490-4f96-86f6-5fd5607507ff" providerId="ADAL" clId="{97258745-F9CB-40EB-9916-1F2824701FCA}" dt="2025-05-09T10:36:20.052" v="1" actId="20577"/>
        <pc:sldMkLst>
          <pc:docMk/>
          <pc:sldMk cId="1918501355" sldId="2147482436"/>
        </pc:sldMkLst>
        <pc:spChg chg="mod">
          <ac:chgData name="Kristian Bubalo" userId="88260766-d490-4f96-86f6-5fd5607507ff" providerId="ADAL" clId="{97258745-F9CB-40EB-9916-1F2824701FCA}" dt="2025-05-09T10:36:20.052" v="1" actId="20577"/>
          <ac:spMkLst>
            <pc:docMk/>
            <pc:sldMk cId="1918501355" sldId="2147482436"/>
            <ac:spMk id="6" creationId="{74FF2F3E-CEB1-2AF6-23D1-541B5D668094}"/>
          </ac:spMkLst>
        </pc:spChg>
      </pc:sldChg>
    </pc:docChg>
  </pc:docChgLst>
</pc:chgInfo>
</file>

<file path=ppt/comments/modernComment_107_EBFC1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0D4348-834C-429B-BE0B-15E8FEBD62E8}" authorId="{DA29A28A-75E4-731E-03FA-2AE5A90BC8DA}" created="2024-10-24T07:14:41.692">
    <pc:sldMkLst xmlns:pc="http://schemas.microsoft.com/office/powerpoint/2013/main/command">
      <pc:docMk/>
      <pc:sldMk cId="247447886" sldId="263"/>
    </pc:sldMkLst>
    <p188:txBody>
      <a:bodyPr/>
      <a:lstStyle/>
      <a:p>
        <a:r>
          <a:rPr lang="en-CH"/>
          <a:t>Animation überprüfen</a:t>
        </a:r>
      </a:p>
    </p188:txBody>
  </p188:cm>
</p188:cmLst>
</file>

<file path=ppt/comments/modernComment_7FFFFB28_91BBC7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C37E54-1516-4255-B34E-E04EF72E839B}" authorId="{B948EEB9-2523-EC26-1575-5898CEB36F8F}" created="2024-10-24T12:38:11.962">
    <pc:sldMkLst xmlns:pc="http://schemas.microsoft.com/office/powerpoint/2013/main/command">
      <pc:docMk/>
      <pc:sldMk cId="2445002565" sldId="2147482408"/>
    </pc:sldMkLst>
    <p188:txBody>
      <a:bodyPr/>
      <a:lstStyle/>
      <a:p>
        <a:r>
          <a:rPr lang="en-CH"/>
          <a:t>Review Internal Parameters</a:t>
        </a:r>
      </a:p>
    </p188:txBody>
  </p188:cm>
</p188:cmLst>
</file>

<file path=ppt/comments/modernComment_7FFFFB29_CE6008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435C42-026F-4321-A9E8-6269F33BBD8F}" authorId="{B948EEB9-2523-EC26-1575-5898CEB36F8F}" created="2024-10-24T12:38:30.60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62400251" sldId="2147482409"/>
      <ac:picMk id="33" creationId="{CEE2CBD2-3A9C-1AA2-CF81-FD6A4787D53D}"/>
    </ac:deMkLst>
    <p188:txBody>
      <a:bodyPr/>
      <a:lstStyle/>
      <a:p>
        <a:r>
          <a:rPr lang="en-CH"/>
          <a:t>Credentials sind wichtig!
</a:t>
        </a:r>
      </a:p>
    </p188:txBody>
  </p188:cm>
</p188:cmLst>
</file>

<file path=ppt/comments/modernComment_92B_BF3A7A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316454-1C37-42B4-A4D4-C7C552C0374A}" authorId="{DA29A28A-75E4-731E-03FA-2AE5A90BC8DA}" created="2024-10-22T15:04:54.409">
    <pc:sldMkLst xmlns:pc="http://schemas.microsoft.com/office/powerpoint/2013/main/command">
      <pc:docMk/>
      <pc:sldMk cId="3208280759" sldId="2347"/>
    </pc:sldMkLst>
    <p188:replyLst>
      <p188:reply id="{080C4FA6-F3CF-4F98-8E1A-1952BADC704B}" authorId="{B948EEB9-2523-EC26-1575-5898CEB36F8F}" created="2024-10-23T12:54:43.139">
        <p188:txBody>
          <a:bodyPr/>
          <a:lstStyle/>
          <a:p>
            <a:r>
              <a:rPr lang="en-CH"/>
              <a:t>Klar, kommt noch 😊, Danke
</a:t>
            </a:r>
          </a:p>
        </p188:txBody>
      </p188:reply>
    </p188:replyLst>
    <p188:txBody>
      <a:bodyPr/>
      <a:lstStyle/>
      <a:p>
        <a:r>
          <a:rPr lang="en-CH"/>
          <a:t>Macht es Sinn hier noch eine zweite Slide zu machen und zu zeigen wie einfach man extrapolieren kann?</a:t>
        </a:r>
      </a:p>
    </p188:txBody>
  </p188:cm>
</p188:cmLst>
</file>

<file path=ppt/comments/modernComment_930_35311E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8588AB-E94B-4410-ACFB-5DBF997F05EF}" authorId="{DA29A28A-75E4-731E-03FA-2AE5A90BC8DA}" created="2024-10-22T15:00:08.27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92411460" sldId="2352"/>
      <ac:picMk id="28" creationId="{0F6FB16B-0C8B-4B40-BE97-9B58C193A5AC}"/>
    </ac:deMkLst>
    <p188:txBody>
      <a:bodyPr/>
      <a:lstStyle/>
      <a:p>
        <a:r>
          <a:rPr lang="en-CH"/>
          <a:t>Ist mein Bild zufällig hier oder dient es zu einem Zweck? 😃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Sans Text" pitchFamily="2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FC555-EC0C-4DCA-8F4E-EC7DCE0E24B2}" type="datetime8">
              <a:rPr lang="en-US" smtClean="0">
                <a:latin typeface="Segoe Sans Text" pitchFamily="2" charset="0"/>
              </a:rPr>
              <a:t>5/9/2025 12:36 PM</a:t>
            </a:fld>
            <a:endParaRPr lang="en-US">
              <a:latin typeface="Segoe Sans Text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Sans Text" pitchFamily="2" charset="0"/>
              </a:rPr>
              <a:t>‹#›</a:t>
            </a:fld>
            <a:endParaRPr lang="en-US">
              <a:latin typeface="Segoe Sans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goe Sans Text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goe Sans Text" pitchFamily="2" charset="0"/>
              </a:defRPr>
            </a:lvl1pPr>
          </a:lstStyle>
          <a:p>
            <a:fld id="{D7DB6565-EEE0-442A-8DC8-09FA435478BA}" type="datetime8">
              <a:rPr lang="en-US" smtClean="0"/>
              <a:pPr/>
              <a:t>5/9/2025 12:35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goe Sans Text" pitchFamily="2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Sans Text" pitchFamily="2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data-explorer-blog/the-new-scan-operator-process-mining-in-azure-data-explorer/ba-p/2378795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The new SCAN Operator: Process Mining in Azure Data Explorer - Microsoft Community Hub</a:t>
            </a:r>
            <a:endParaRPr lang="en-CH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7DB6565-EEE0-442A-8DC8-09FA435478BA}" type="datetime8">
              <a:rPr lang="en-US" smtClean="0"/>
              <a:pPr/>
              <a:t>5/9/2025 12:35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5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12D2280-CCB6-DDB2-FEFC-213F2DD93E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67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9B71FFD-7E11-83F2-880C-8D703C7C1F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2C63DBF-7857-E2D4-17D8-21F62B2028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FCD737-ACB4-D384-3B92-4134DED138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537103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83433-DB48-D7DE-FE41-4E10F3FFD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0384-F885-D8EF-7DE5-83232529D4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C949A-52F6-E28B-998F-E86F0A83F0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044665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89D54B-A001-3C9B-53E1-04316B3BEE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222C640-394F-EE5B-0FA9-E5491939EF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181405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49516-F004-2727-EC34-C35A66E0B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BBEE3-6B30-13C9-575E-7B770FB841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846141-30BB-6349-5A75-A40F1CF378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D6F48B-8B04-FC6C-17D2-83AB12D8F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73D55EC-7397-9898-8902-190FE45B8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69110B9-2855-AB2E-202A-3E44521C9A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718903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7081A4-2B91-1C8C-161C-708A80E7D9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B104C7A-D63E-A066-E8D7-B98043CB3A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B254613-B18D-247D-66A7-B2CC159016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596A90C-554B-3D53-6DAC-6F8069D085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92F9F06-FF63-5182-671B-1702E61500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561368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A1650-4DF4-CC38-D6DD-5BC26906D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486D5-5977-19EE-0B14-1ADCA56650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206487-12A7-82BB-3C16-C6DCE28E8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322964-D51A-9A14-53A7-D714876ADF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269543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E17D8BD-AB4A-2F02-50CA-D618AF823D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15418E0-BE06-0F1A-5459-CC073A4BE6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0A36E-207E-75A5-CB29-662B1EFCC4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53340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EAA3C13-9DA3-1B75-9547-E167393A6F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230775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1CF6D0-0C2D-6889-BAF5-6CDCB19E7E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F2303A6-EF8A-60CA-951F-523DD59E19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66585757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80B65-7D1E-323A-D336-539F076BDE29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5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733D71E-A22E-C680-7334-A6C3A5EB50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092881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DF7046-C647-E93D-A32E-0F6F878E12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1C1FE-53A8-FD0A-D89E-9319B8A6C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431540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-4686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4924EF6-B646-5D66-F89E-A673663529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49EE9D8-1B24-EFB2-5C01-81990F3D9B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8B00A5F-B7B3-F636-DB43-E85461F85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9E523D7-7416-1A89-014E-77EB02A662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E4459C-0282-018D-401C-6ABE904345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1C1413E-054F-E967-E5D9-F9E8D53B0B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3B4CF72-EC4D-6F5F-869E-E6945EBE9B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26AEFC7-F985-B021-1350-AB9387D87F2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ABD76F7-93F6-147B-9D63-DBE2240953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A8BE3D2-324E-998B-F77F-5649BE38F6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CEEEF4A-C601-1805-0994-E2FC0AE835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04964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D92CE6F-F1C4-8BA7-2D98-B1B6920E3B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41F6D9D-8C1C-7A21-8AA2-D27AFAA74D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4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48806EB-856F-2BE8-7F28-878FA34242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984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3115AE1-B9D6-6381-2C05-8F50C5FC01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984" y="1617371"/>
            <a:ext cx="6960422" cy="2672264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143C5EF-C02F-F959-DF84-6752B0245E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984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F6C8-DFA7-5957-38F4-E285ABBE76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984" y="509179"/>
            <a:ext cx="2371422" cy="47019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FEEA5-1199-3944-ED37-881D97A909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2702910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90350A-7F88-4C24-435D-927074A628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93A9580-786F-AD95-B3A3-12CAB8EAD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4567E80-3577-F478-52A1-B1558680DD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F2DD471-620A-D374-872A-A9D8B71CE04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4177218-1026-BB0E-AD96-7553F1B881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94462CF-1E49-DE4F-51A2-EC551D7657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29670600-24D1-55E3-159D-35DCC66C45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4B259DC-ED39-D22F-7CDF-EB8D69A2CCC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2F7EA14B-1E96-413A-4A44-A31A639B73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B96E268C-C430-4515-C925-150DF6279C1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79482B7-0D6F-A06E-CD58-B8419428F3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0459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76A9AE8-63CA-BCDA-61B4-590AD62A1C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0" y="5341835"/>
            <a:ext cx="11430321" cy="44729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BE7B117-76E1-366C-88DC-3869405E2D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4688132"/>
            <a:ext cx="11430321" cy="670945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5624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439B36-6527-A769-607B-6411A8812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83857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7870" b="37870"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519429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8E04E0-F079-E9F0-EE97-0470892D2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44406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571"/>
            <a:ext cx="12192000" cy="518272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6B6F74F-BCB4-722B-FB98-2803DEADAC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7077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02C6F-1BD9-E778-0CDB-5D22989F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2ED2144-3CA3-E662-E3A4-35E5F5DDAC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2C9AD58-AFDC-8591-A260-EFD07F1E15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99364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CA19ACB-AC4A-BC91-8241-6D67F61FBF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1336FF6-3A95-9FE8-0813-63B5153740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59314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442847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6335-2ED2-77D0-4E09-C1BA5F9D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45EE-18B1-E55A-412C-8D8CD442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6F5F-C19B-AA3A-294F-B4508D28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2011-38F2-4E8C-9EB4-CB85B779BB6F}" type="datetimeFigureOut">
              <a:rPr lang="en-CH" smtClean="0"/>
              <a:t>09/05/2025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32CE5-EE5E-AF3E-1984-7E66BE60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4799D-A956-42D9-B408-0EC05976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BC70-F421-4C93-8338-F7EC8E81555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06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AE50BF-AA36-5127-9CE0-18DD8D64D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401264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652BC1-A34B-1DDE-A7F7-AD7FAF465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7000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94428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E7FF39E-B4D3-9C7C-4BF1-E0BE333DAB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3CDAC1-142B-C4F3-99E2-62DE7BDE9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61706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642501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78534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FEF793F-254D-90FD-1124-F209AA9C3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1965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78126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34459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3FEF3-9D00-09CB-83F7-C9D5B1766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3FB5D28-73A3-A4CB-FFDA-292F74CA55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A188C-F10F-4C83-174D-EFBD25844B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887865-9E87-9DBF-7F44-ACF8DE43B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8799223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2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0" r:id="rId1"/>
    <p:sldLayoutId id="2147485165" r:id="rId2"/>
    <p:sldLayoutId id="2147485142" r:id="rId3"/>
    <p:sldLayoutId id="2147485168" r:id="rId4"/>
    <p:sldLayoutId id="2147485119" r:id="rId5"/>
    <p:sldLayoutId id="2147485166" r:id="rId6"/>
    <p:sldLayoutId id="2147485135" r:id="rId7"/>
    <p:sldLayoutId id="2147485197" r:id="rId8"/>
    <p:sldLayoutId id="2147485178" r:id="rId9"/>
    <p:sldLayoutId id="2147485181" r:id="rId10"/>
    <p:sldLayoutId id="2147485184" r:id="rId11"/>
    <p:sldLayoutId id="2147485187" r:id="rId12"/>
    <p:sldLayoutId id="2147485188" r:id="rId13"/>
    <p:sldLayoutId id="2147485191" r:id="rId14"/>
    <p:sldLayoutId id="2147485192" r:id="rId15"/>
    <p:sldLayoutId id="2147485195" r:id="rId16"/>
    <p:sldLayoutId id="2147485143" r:id="rId17"/>
    <p:sldLayoutId id="2147485169" r:id="rId18"/>
    <p:sldLayoutId id="2147485144" r:id="rId19"/>
    <p:sldLayoutId id="2147485130" r:id="rId20"/>
    <p:sldLayoutId id="2147485131" r:id="rId21"/>
    <p:sldLayoutId id="2147485173" r:id="rId22"/>
    <p:sldLayoutId id="2147485136" r:id="rId23"/>
    <p:sldLayoutId id="2147485176" r:id="rId24"/>
    <p:sldLayoutId id="2147485145" r:id="rId25"/>
    <p:sldLayoutId id="2147485177" r:id="rId26"/>
    <p:sldLayoutId id="2147485153" r:id="rId27"/>
    <p:sldLayoutId id="2147485199" r:id="rId28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Text" pitchFamily="2" charset="0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Sans Text Semibold" pitchFamily="2" charset="0"/>
          <a:ea typeface="+mn-ea"/>
          <a:cs typeface="Segoe Sans Text Semibold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.jpeg"/><Relationship Id="rId2" Type="http://schemas.microsoft.com/office/2018/10/relationships/comments" Target="../comments/modernComment_930_35311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8/10/relationships/comments" Target="../comments/modernComment_7FFFFB28_91BBC7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microsoft.com/office/2018/10/relationships/comments" Target="../comments/modernComment_7FFFFB29_CE6008FB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microsoft.com/office/2018/10/relationships/comments" Target="../comments/modernComment_107_EBFC14E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2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1.png"/><Relationship Id="rId7" Type="http://schemas.openxmlformats.org/officeDocument/2006/relationships/image" Target="../media/image8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52.png"/><Relationship Id="rId10" Type="http://schemas.openxmlformats.org/officeDocument/2006/relationships/image" Target="../media/image85.png"/><Relationship Id="rId4" Type="http://schemas.openxmlformats.org/officeDocument/2006/relationships/image" Target="../media/image50.png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microsoft.com/office/2018/10/relationships/comments" Target="../comments/modernComment_92B_BF3A7AB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learn.microsoft.com/en-us/azure/data-explorer/kusto/query/machine-learning-and-tsa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image" Target="../media/image107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PBIGuyBlog" TargetMode="Externa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61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zure.microsoft.com/en-us/pricing/details/microsoft-fabric/" TargetMode="External"/><Relationship Id="rId4" Type="http://schemas.openxmlformats.org/officeDocument/2006/relationships/image" Target="../media/image1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inrad Weiss">
            <a:extLst>
              <a:ext uri="{FF2B5EF4-FFF2-40B4-BE49-F238E27FC236}">
                <a16:creationId xmlns:a16="http://schemas.microsoft.com/office/drawing/2014/main" id="{C34707A0-AB18-EA36-9BE2-0710948E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217" y="3572201"/>
            <a:ext cx="2520000" cy="25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8C41C-2304-81ED-0DDF-5F0557A37C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CSA Data &amp;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AB320-72E6-E305-F74E-0AF021989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Kristian Bubalo &amp; Meinrad Weiss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BD5E75-4309-E5B7-C437-22F2330BB3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984" y="1617371"/>
            <a:ext cx="6960422" cy="2880789"/>
          </a:xfrm>
        </p:spPr>
        <p:txBody>
          <a:bodyPr/>
          <a:lstStyle/>
          <a:p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Fabric </a:t>
            </a:r>
            <a:b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and meta data </a:t>
            </a:r>
            <a:b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and KQL magic </a:t>
            </a:r>
          </a:p>
          <a:p>
            <a:r>
              <a:rPr lang="en-US" sz="32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from REST API's to Insights</a:t>
            </a:r>
            <a:endParaRPr lang="en-CH" sz="320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362E43-D25B-B3B3-8283-ACC5EE6EA2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CSU Switzerland</a:t>
            </a:r>
          </a:p>
        </p:txBody>
      </p:sp>
      <p:pic>
        <p:nvPicPr>
          <p:cNvPr id="1028" name="Picture 4" descr="Kristian Bubalo">
            <a:extLst>
              <a:ext uri="{FF2B5EF4-FFF2-40B4-BE49-F238E27FC236}">
                <a16:creationId xmlns:a16="http://schemas.microsoft.com/office/drawing/2014/main" id="{86DAE857-53B3-91BA-460C-96220D39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439" y="555522"/>
            <a:ext cx="2520000" cy="25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6885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2E92851-95D9-A13F-6A61-BE539853C9BA}"/>
              </a:ext>
            </a:extLst>
          </p:cNvPr>
          <p:cNvGrpSpPr/>
          <p:nvPr/>
        </p:nvGrpSpPr>
        <p:grpSpPr>
          <a:xfrm>
            <a:off x="286863" y="1847901"/>
            <a:ext cx="2392678" cy="2252709"/>
            <a:chOff x="3891624" y="1375079"/>
            <a:chExt cx="2392678" cy="22527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D2AEE0-57EF-D3AA-E5B1-EBA4F868E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535"/>
            <a:stretch/>
          </p:blipFill>
          <p:spPr>
            <a:xfrm>
              <a:off x="3891624" y="1375079"/>
              <a:ext cx="2392678" cy="18508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2451AA-6CCC-25F2-01D9-9DB26A82B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2503" b="9018"/>
            <a:stretch/>
          </p:blipFill>
          <p:spPr>
            <a:xfrm>
              <a:off x="3891624" y="3437481"/>
              <a:ext cx="2392678" cy="19030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F30AF0-3439-92E4-02C1-1BE19F88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0396"/>
            <a:stretch/>
          </p:blipFill>
          <p:spPr>
            <a:xfrm>
              <a:off x="3891624" y="3221930"/>
              <a:ext cx="2392678" cy="21555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536C6-D1FA-BB47-1E2F-C137CC441F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8FBED-8BAD-90A8-3B7A-BDD3059C87B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99AAF-6FAF-FA70-88FE-265A659BDD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err="1"/>
              <a:t>StockMetaData</a:t>
            </a:r>
            <a:r>
              <a:rPr lang="de-CH"/>
              <a:t> Objects</a:t>
            </a:r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53D70-201F-0103-E397-BE27A1878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3" y="1134657"/>
            <a:ext cx="1720473" cy="454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BA558-DCA7-2219-496E-0DC18378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320" y="1182918"/>
            <a:ext cx="7934507" cy="26784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B3971A-1890-B076-DC3C-332EE654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320" y="4020803"/>
            <a:ext cx="9198952" cy="21067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030692-EFB7-0EF7-323B-5665E83C48D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75164" y="2522123"/>
            <a:ext cx="732156" cy="12542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6F246-CE0A-8F16-3228-71E1DB98F73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007336" y="4044251"/>
            <a:ext cx="899984" cy="102993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Kristian Bubalo">
            <a:extLst>
              <a:ext uri="{FF2B5EF4-FFF2-40B4-BE49-F238E27FC236}">
                <a16:creationId xmlns:a16="http://schemas.microsoft.com/office/drawing/2014/main" id="{0F6FB16B-0C8B-4B40-BE97-9B58C193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075" y="1967124"/>
            <a:ext cx="1252525" cy="1252525"/>
          </a:xfrm>
          <a:prstGeom prst="ellipse">
            <a:avLst/>
          </a:prstGeom>
          <a:ln w="381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11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7AA635-49A2-33C7-E74C-DDDD3E66DD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CCA8B-8FB8-73C7-C38F-C7D1EB91877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5C234-5904-AB45-F8CD-49788CE48B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Handle data load windows, restart 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75F76-D8E5-B389-159F-ED7ABDEC0551}"/>
              </a:ext>
            </a:extLst>
          </p:cNvPr>
          <p:cNvSpPr txBox="1"/>
          <p:nvPr/>
        </p:nvSpPr>
        <p:spPr>
          <a:xfrm>
            <a:off x="5943662" y="1754185"/>
            <a:ext cx="1253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2024-10-16 </a:t>
            </a:r>
            <a:endParaRPr lang="en-CH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D3587-27F9-3388-55B0-625383150B3F}"/>
              </a:ext>
            </a:extLst>
          </p:cNvPr>
          <p:cNvSpPr txBox="1"/>
          <p:nvPr/>
        </p:nvSpPr>
        <p:spPr>
          <a:xfrm>
            <a:off x="7440768" y="1754184"/>
            <a:ext cx="1253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2024-10-17 </a:t>
            </a:r>
            <a:endParaRPr lang="en-CH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36B24-5C78-75F2-C5F0-3A620694F16B}"/>
              </a:ext>
            </a:extLst>
          </p:cNvPr>
          <p:cNvSpPr txBox="1"/>
          <p:nvPr/>
        </p:nvSpPr>
        <p:spPr>
          <a:xfrm>
            <a:off x="9000160" y="1754181"/>
            <a:ext cx="12535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2024-10-18 </a:t>
            </a:r>
            <a:endParaRPr lang="en-CH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E6552-69CE-F001-69D4-58B10FE1FA66}"/>
              </a:ext>
            </a:extLst>
          </p:cNvPr>
          <p:cNvSpPr txBox="1"/>
          <p:nvPr/>
        </p:nvSpPr>
        <p:spPr>
          <a:xfrm>
            <a:off x="3700040" y="2459138"/>
            <a:ext cx="63959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MSFT </a:t>
            </a:r>
            <a:endParaRPr lang="en-CH" sz="20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0549E-0857-0227-BBFF-1AF53C4C0E69}"/>
              </a:ext>
            </a:extLst>
          </p:cNvPr>
          <p:cNvSpPr txBox="1"/>
          <p:nvPr/>
        </p:nvSpPr>
        <p:spPr>
          <a:xfrm>
            <a:off x="3712865" y="4207573"/>
            <a:ext cx="6085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/>
              <a:t>ORCL </a:t>
            </a:r>
            <a:endParaRPr lang="en-CH" sz="20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9FEC2F-CC67-DAF3-8E54-553E739A710B}"/>
              </a:ext>
            </a:extLst>
          </p:cNvPr>
          <p:cNvCxnSpPr>
            <a:cxnSpLocks/>
          </p:cNvCxnSpPr>
          <p:nvPr/>
        </p:nvCxnSpPr>
        <p:spPr>
          <a:xfrm>
            <a:off x="4688663" y="3005985"/>
            <a:ext cx="604741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46D471-7CCD-6F0E-403A-02A764277757}"/>
              </a:ext>
            </a:extLst>
          </p:cNvPr>
          <p:cNvCxnSpPr>
            <a:cxnSpLocks/>
          </p:cNvCxnSpPr>
          <p:nvPr/>
        </p:nvCxnSpPr>
        <p:spPr>
          <a:xfrm>
            <a:off x="4678008" y="2224426"/>
            <a:ext cx="60395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B89A32-57F5-4669-F16C-BAF22A6A6B77}"/>
              </a:ext>
            </a:extLst>
          </p:cNvPr>
          <p:cNvCxnSpPr>
            <a:cxnSpLocks/>
          </p:cNvCxnSpPr>
          <p:nvPr/>
        </p:nvCxnSpPr>
        <p:spPr>
          <a:xfrm>
            <a:off x="4688663" y="4742688"/>
            <a:ext cx="60009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CC0674-B5AF-D645-0685-1F92E97CC123}"/>
              </a:ext>
            </a:extLst>
          </p:cNvPr>
          <p:cNvGrpSpPr/>
          <p:nvPr/>
        </p:nvGrpSpPr>
        <p:grpSpPr>
          <a:xfrm>
            <a:off x="4256665" y="2969300"/>
            <a:ext cx="1051315" cy="1093732"/>
            <a:chOff x="1647876" y="4175923"/>
            <a:chExt cx="1051315" cy="1093732"/>
          </a:xfrm>
        </p:grpSpPr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A82DE3F5-4F95-0A8B-20E0-7DB77B8813A6}"/>
                </a:ext>
              </a:extLst>
            </p:cNvPr>
            <p:cNvSpPr/>
            <p:nvPr/>
          </p:nvSpPr>
          <p:spPr bwMode="auto">
            <a:xfrm>
              <a:off x="1647876" y="4175923"/>
              <a:ext cx="1051315" cy="1093732"/>
            </a:xfrm>
            <a:prstGeom prst="upArrow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650135-7B7E-A62E-488B-DD303707E29F}"/>
                </a:ext>
              </a:extLst>
            </p:cNvPr>
            <p:cNvSpPr txBox="1"/>
            <p:nvPr/>
          </p:nvSpPr>
          <p:spPr>
            <a:xfrm rot="16200000">
              <a:off x="1718411" y="4688564"/>
              <a:ext cx="8638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1400" err="1"/>
                <a:t>Watermark</a:t>
              </a:r>
              <a:r>
                <a:rPr lang="de-CH" sz="1400"/>
                <a:t> </a:t>
              </a:r>
              <a:endParaRPr lang="en-CH" sz="1400" err="1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B45427F-1595-6790-042A-20B8E10002B3}"/>
              </a:ext>
            </a:extLst>
          </p:cNvPr>
          <p:cNvSpPr/>
          <p:nvPr/>
        </p:nvSpPr>
        <p:spPr bwMode="auto">
          <a:xfrm>
            <a:off x="4784769" y="2350746"/>
            <a:ext cx="2513378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7E572-6AC2-37D3-FE37-FE53B4B40FE8}"/>
              </a:ext>
            </a:extLst>
          </p:cNvPr>
          <p:cNvSpPr/>
          <p:nvPr/>
        </p:nvSpPr>
        <p:spPr bwMode="auto">
          <a:xfrm>
            <a:off x="7373250" y="2350746"/>
            <a:ext cx="1533654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2644FA-FB6A-42B9-5475-137A42407FDC}"/>
              </a:ext>
            </a:extLst>
          </p:cNvPr>
          <p:cNvSpPr/>
          <p:nvPr/>
        </p:nvSpPr>
        <p:spPr bwMode="auto">
          <a:xfrm>
            <a:off x="8982007" y="2349534"/>
            <a:ext cx="1533654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556AF9-8A95-DE28-1565-CD8DB7C97B85}"/>
              </a:ext>
            </a:extLst>
          </p:cNvPr>
          <p:cNvGrpSpPr/>
          <p:nvPr/>
        </p:nvGrpSpPr>
        <p:grpSpPr>
          <a:xfrm>
            <a:off x="4321365" y="4805470"/>
            <a:ext cx="1051315" cy="1093732"/>
            <a:chOff x="1647876" y="4175923"/>
            <a:chExt cx="1051315" cy="1093732"/>
          </a:xfrm>
        </p:grpSpPr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D9CDD73D-2D47-9747-0C7D-0E3447A6A0AB}"/>
                </a:ext>
              </a:extLst>
            </p:cNvPr>
            <p:cNvSpPr/>
            <p:nvPr/>
          </p:nvSpPr>
          <p:spPr bwMode="auto">
            <a:xfrm>
              <a:off x="1647876" y="4175923"/>
              <a:ext cx="1051315" cy="1093732"/>
            </a:xfrm>
            <a:prstGeom prst="upArrow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CCCAD6-7178-2F54-F539-C58647EC2A56}"/>
                </a:ext>
              </a:extLst>
            </p:cNvPr>
            <p:cNvSpPr txBox="1"/>
            <p:nvPr/>
          </p:nvSpPr>
          <p:spPr>
            <a:xfrm rot="16200000">
              <a:off x="1718698" y="4722611"/>
              <a:ext cx="86382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CH" sz="1400" err="1"/>
                <a:t>Watermark</a:t>
              </a:r>
              <a:r>
                <a:rPr lang="de-CH" sz="1400"/>
                <a:t> </a:t>
              </a:r>
              <a:endParaRPr lang="en-CH" sz="1400" err="1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960F4-FD44-2448-7CFD-ABE1C966D6D0}"/>
              </a:ext>
            </a:extLst>
          </p:cNvPr>
          <p:cNvSpPr/>
          <p:nvPr/>
        </p:nvSpPr>
        <p:spPr bwMode="auto">
          <a:xfrm>
            <a:off x="4782322" y="4125175"/>
            <a:ext cx="2513378" cy="572096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CBFC46-DC84-F0A9-21F0-9E08026E4E1A}"/>
              </a:ext>
            </a:extLst>
          </p:cNvPr>
          <p:cNvSpPr/>
          <p:nvPr/>
        </p:nvSpPr>
        <p:spPr bwMode="auto">
          <a:xfrm>
            <a:off x="4782322" y="4120812"/>
            <a:ext cx="4124582" cy="580417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3E7BDF-4AA3-0748-BD05-26812712801D}"/>
              </a:ext>
            </a:extLst>
          </p:cNvPr>
          <p:cNvSpPr/>
          <p:nvPr/>
        </p:nvSpPr>
        <p:spPr bwMode="auto">
          <a:xfrm>
            <a:off x="8955238" y="4125175"/>
            <a:ext cx="1533654" cy="572096"/>
          </a:xfrm>
          <a:prstGeom prst="rect">
            <a:avLst/>
          </a:prstGeom>
          <a:solidFill>
            <a:srgbClr val="9BF00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Stock </a:t>
            </a:r>
            <a:r>
              <a:rPr lang="de-CH" sz="200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CH" sz="2000" err="1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D4B6E7E-0A3E-7F2A-2098-027284C7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0" y="2377736"/>
            <a:ext cx="2392678" cy="22444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4DF2D8EA-4297-CC38-66CB-6C2A5DF51F4A}"/>
              </a:ext>
            </a:extLst>
          </p:cNvPr>
          <p:cNvSpPr/>
          <p:nvPr/>
        </p:nvSpPr>
        <p:spPr bwMode="auto">
          <a:xfrm>
            <a:off x="188723" y="3757703"/>
            <a:ext cx="478087" cy="40519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CH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8797B9-3C4B-882B-10A5-9760F68F791E}"/>
              </a:ext>
            </a:extLst>
          </p:cNvPr>
          <p:cNvGrpSpPr/>
          <p:nvPr/>
        </p:nvGrpSpPr>
        <p:grpSpPr>
          <a:xfrm>
            <a:off x="2628356" y="2921630"/>
            <a:ext cx="478087" cy="405190"/>
            <a:chOff x="2628356" y="2921630"/>
            <a:chExt cx="478087" cy="40519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F8AD593-01E1-1706-ACD3-806746F6257D}"/>
                </a:ext>
              </a:extLst>
            </p:cNvPr>
            <p:cNvSpPr/>
            <p:nvPr/>
          </p:nvSpPr>
          <p:spPr bwMode="auto">
            <a:xfrm>
              <a:off x="2628356" y="2921630"/>
              <a:ext cx="478087" cy="40519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105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4545-CB0F-1847-1C8E-8F2943F86057}"/>
                </a:ext>
              </a:extLst>
            </p:cNvPr>
            <p:cNvSpPr txBox="1"/>
            <p:nvPr/>
          </p:nvSpPr>
          <p:spPr>
            <a:xfrm>
              <a:off x="2736575" y="2962543"/>
              <a:ext cx="25327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2000">
                  <a:solidFill>
                    <a:srgbClr val="9BF00B"/>
                  </a:solidFill>
                </a:rPr>
                <a:t>2a</a:t>
              </a:r>
              <a:endParaRPr lang="en-CH" sz="2000" err="1">
                <a:solidFill>
                  <a:srgbClr val="9BF00B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B1F54E-B096-EA3A-7AF6-12577C0A94B7}"/>
              </a:ext>
            </a:extLst>
          </p:cNvPr>
          <p:cNvGrpSpPr/>
          <p:nvPr/>
        </p:nvGrpSpPr>
        <p:grpSpPr>
          <a:xfrm>
            <a:off x="2624359" y="3429000"/>
            <a:ext cx="478087" cy="405190"/>
            <a:chOff x="2621731" y="3329303"/>
            <a:chExt cx="478087" cy="40519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4FEDF68-E9C2-B5E2-24E7-D6001C57E695}"/>
                </a:ext>
              </a:extLst>
            </p:cNvPr>
            <p:cNvSpPr/>
            <p:nvPr/>
          </p:nvSpPr>
          <p:spPr bwMode="auto">
            <a:xfrm>
              <a:off x="2621731" y="3329303"/>
              <a:ext cx="478087" cy="40519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105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661C70-2E41-E649-65BA-B561E27DE7E8}"/>
                </a:ext>
              </a:extLst>
            </p:cNvPr>
            <p:cNvSpPr txBox="1"/>
            <p:nvPr/>
          </p:nvSpPr>
          <p:spPr>
            <a:xfrm>
              <a:off x="2729950" y="3370216"/>
              <a:ext cx="26449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2000">
                  <a:solidFill>
                    <a:srgbClr val="FFC000"/>
                  </a:solidFill>
                </a:rPr>
                <a:t>2b</a:t>
              </a:r>
              <a:endParaRPr lang="en-CH" sz="2000" err="1">
                <a:solidFill>
                  <a:srgbClr val="FFC000"/>
                </a:solidFill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7FFA93-7FEE-EBEB-41DE-BBC158F4E230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666810" y="3960298"/>
            <a:ext cx="39612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98B8A7-6189-63C2-890B-6B4DD8FBED9B}"/>
              </a:ext>
            </a:extLst>
          </p:cNvPr>
          <p:cNvCxnSpPr>
            <a:cxnSpLocks/>
            <a:stCxn id="43" idx="2"/>
          </p:cNvCxnSpPr>
          <p:nvPr/>
        </p:nvCxnSpPr>
        <p:spPr>
          <a:xfrm flipH="1" flipV="1">
            <a:off x="2251188" y="3429000"/>
            <a:ext cx="373171" cy="20259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3C1702E-61D8-82A5-8DF3-9758A6E2CEC0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2499968" y="3124225"/>
            <a:ext cx="128388" cy="14609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1028832-E137-C882-AE97-D43A11C18954}"/>
              </a:ext>
            </a:extLst>
          </p:cNvPr>
          <p:cNvSpPr txBox="1"/>
          <p:nvPr/>
        </p:nvSpPr>
        <p:spPr>
          <a:xfrm>
            <a:off x="3862906" y="5923358"/>
            <a:ext cx="222330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2000"/>
              <a:t>Nothing </a:t>
            </a:r>
            <a:r>
              <a:rPr lang="de-CH" sz="2000" err="1"/>
              <a:t>happens</a:t>
            </a:r>
            <a:r>
              <a:rPr lang="de-CH" sz="2000"/>
              <a:t> </a:t>
            </a:r>
            <a:br>
              <a:rPr lang="de-CH" sz="2000"/>
            </a:br>
            <a:r>
              <a:rPr lang="de-CH" sz="2000" err="1"/>
              <a:t>regarding</a:t>
            </a:r>
            <a:r>
              <a:rPr lang="de-CH" sz="2000"/>
              <a:t> </a:t>
            </a:r>
            <a:r>
              <a:rPr lang="de-CH" sz="2000" err="1"/>
              <a:t>Watermark</a:t>
            </a:r>
            <a:endParaRPr lang="en-CH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F3C64-C1D1-E5C0-003E-B80B4B69030B}"/>
              </a:ext>
            </a:extLst>
          </p:cNvPr>
          <p:cNvSpPr txBox="1"/>
          <p:nvPr/>
        </p:nvSpPr>
        <p:spPr>
          <a:xfrm>
            <a:off x="639448" y="1185236"/>
            <a:ext cx="8481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noProof="0"/>
              <a:t>Pattern can be used for «all» incremental loads with an increasing scalar </a:t>
            </a:r>
            <a:r>
              <a:rPr lang="en-US" sz="2000" noProof="0" err="1"/>
              <a:t>attriute</a:t>
            </a:r>
            <a:r>
              <a:rPr lang="en-US" sz="2000" noProof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29196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022E-16 L 0.20768 -0.0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68 -0.0037 L 0.34258 -0.0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694 L 0.33698 -0.0069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258 -0.0037 L 0.47031 -1.11022E-1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698 -0.00694 L 0.46276 -0.0067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40" grpId="0" animBg="1"/>
      <p:bldP spid="58" grpId="0"/>
      <p:bldP spid="5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542DC7-F43A-C6A1-FFDF-90C5EAC6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97" y="2397965"/>
            <a:ext cx="6850716" cy="23870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4123F-13DE-761A-A54A-A252C0C553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256EA-C192-485D-5974-6FA8AE7684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F24AB-B693-745C-4C44-3907F5B17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Pipeline and </a:t>
            </a:r>
            <a:r>
              <a:rPr lang="de-CH" err="1"/>
              <a:t>StockMetaData</a:t>
            </a:r>
            <a:r>
              <a:rPr lang="de-CH"/>
              <a:t> </a:t>
            </a:r>
            <a:r>
              <a:rPr lang="de-CH" err="1"/>
              <a:t>details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B3138-E9ED-1CAE-20EC-F42A4E72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30" y="3702264"/>
            <a:ext cx="4683202" cy="1514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F80EA-680A-DBFE-4481-EE0D2C58D0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315"/>
          <a:stretch/>
        </p:blipFill>
        <p:spPr>
          <a:xfrm>
            <a:off x="4963809" y="1104131"/>
            <a:ext cx="2392678" cy="16986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370B49-D6D0-BFB9-563D-66701884D7C8}"/>
              </a:ext>
            </a:extLst>
          </p:cNvPr>
          <p:cNvCxnSpPr/>
          <p:nvPr/>
        </p:nvCxnSpPr>
        <p:spPr>
          <a:xfrm>
            <a:off x="4395612" y="3429200"/>
            <a:ext cx="181970" cy="27750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C085E3-1DD7-DDB5-C097-4A48D7739067}"/>
              </a:ext>
            </a:extLst>
          </p:cNvPr>
          <p:cNvCxnSpPr>
            <a:cxnSpLocks/>
          </p:cNvCxnSpPr>
          <p:nvPr/>
        </p:nvCxnSpPr>
        <p:spPr>
          <a:xfrm>
            <a:off x="4395612" y="4484916"/>
            <a:ext cx="177418" cy="700567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17E6E2-F53B-EA19-DBF0-20AF228A3EB7}"/>
              </a:ext>
            </a:extLst>
          </p:cNvPr>
          <p:cNvCxnSpPr>
            <a:cxnSpLocks/>
          </p:cNvCxnSpPr>
          <p:nvPr/>
        </p:nvCxnSpPr>
        <p:spPr>
          <a:xfrm>
            <a:off x="8337540" y="3429199"/>
            <a:ext cx="918692" cy="27306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0FA3F6-41C5-5992-7A8C-1B8D9D69A0B4}"/>
              </a:ext>
            </a:extLst>
          </p:cNvPr>
          <p:cNvCxnSpPr>
            <a:cxnSpLocks/>
          </p:cNvCxnSpPr>
          <p:nvPr/>
        </p:nvCxnSpPr>
        <p:spPr>
          <a:xfrm flipH="1">
            <a:off x="3759199" y="2494383"/>
            <a:ext cx="1759528" cy="49644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7FFCC7-4ED8-2D0F-C5C7-E1CD9FC95EFC}"/>
              </a:ext>
            </a:extLst>
          </p:cNvPr>
          <p:cNvCxnSpPr>
            <a:cxnSpLocks/>
          </p:cNvCxnSpPr>
          <p:nvPr/>
        </p:nvCxnSpPr>
        <p:spPr>
          <a:xfrm flipH="1">
            <a:off x="5153890" y="2679664"/>
            <a:ext cx="419160" cy="132430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69F0A47-F7F8-B0BD-35DB-A8F3A687E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07" y="1235532"/>
            <a:ext cx="1720473" cy="454465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0C8615A2-9DCB-7E4C-4909-D5165EC90837}"/>
              </a:ext>
            </a:extLst>
          </p:cNvPr>
          <p:cNvSpPr/>
          <p:nvPr/>
        </p:nvSpPr>
        <p:spPr bwMode="auto">
          <a:xfrm>
            <a:off x="2915716" y="1742557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1CB00A4-CC9E-C50B-F7E9-EF8BBA2DA752}"/>
              </a:ext>
            </a:extLst>
          </p:cNvPr>
          <p:cNvSpPr/>
          <p:nvPr/>
        </p:nvSpPr>
        <p:spPr bwMode="auto">
          <a:xfrm rot="10800000">
            <a:off x="3466894" y="1746855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76770C-D9E4-6399-431D-D03352D229EB}"/>
              </a:ext>
            </a:extLst>
          </p:cNvPr>
          <p:cNvCxnSpPr>
            <a:cxnSpLocks/>
          </p:cNvCxnSpPr>
          <p:nvPr/>
        </p:nvCxnSpPr>
        <p:spPr>
          <a:xfrm>
            <a:off x="7079672" y="1965967"/>
            <a:ext cx="1289772" cy="192410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A91D33-F282-9EE5-C0E1-10596E195FDD}"/>
              </a:ext>
            </a:extLst>
          </p:cNvPr>
          <p:cNvCxnSpPr>
            <a:cxnSpLocks/>
          </p:cNvCxnSpPr>
          <p:nvPr/>
        </p:nvCxnSpPr>
        <p:spPr>
          <a:xfrm>
            <a:off x="6862836" y="2167973"/>
            <a:ext cx="923418" cy="23763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70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7196-2FA6-8BBC-F1E9-D7C19D9D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4C0E0E-0608-20C5-D5E2-BFFFF862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97" y="2397965"/>
            <a:ext cx="6850716" cy="23870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7B9AD7-9F79-A33D-7C4E-AC1C5D14324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21BA7-C6BB-9740-002A-F2ECC940FF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C598C-10B1-104B-A891-B828F160F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Pipeline and </a:t>
            </a:r>
            <a:r>
              <a:rPr lang="de-CH" err="1"/>
              <a:t>StockMetaData</a:t>
            </a:r>
            <a:r>
              <a:rPr lang="de-CH"/>
              <a:t> </a:t>
            </a:r>
            <a:r>
              <a:rPr lang="de-CH" err="1"/>
              <a:t>details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5A7C4-ECC5-5BD1-BC93-840F4D0E6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30" y="3702264"/>
            <a:ext cx="4683202" cy="1514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66F1B-F8FE-F94B-3352-FD3A9CE3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315"/>
          <a:stretch/>
        </p:blipFill>
        <p:spPr>
          <a:xfrm>
            <a:off x="4963809" y="1104131"/>
            <a:ext cx="2392678" cy="16986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DB4ECC-45C1-D4C5-C458-AE53B6AA1E7A}"/>
              </a:ext>
            </a:extLst>
          </p:cNvPr>
          <p:cNvCxnSpPr/>
          <p:nvPr/>
        </p:nvCxnSpPr>
        <p:spPr>
          <a:xfrm>
            <a:off x="4395612" y="3429200"/>
            <a:ext cx="181970" cy="27750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01289-DB63-A3A1-FC1E-5C261A34A2E3}"/>
              </a:ext>
            </a:extLst>
          </p:cNvPr>
          <p:cNvCxnSpPr>
            <a:cxnSpLocks/>
          </p:cNvCxnSpPr>
          <p:nvPr/>
        </p:nvCxnSpPr>
        <p:spPr>
          <a:xfrm>
            <a:off x="4395612" y="4484916"/>
            <a:ext cx="177418" cy="700567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0B8DE6-9D67-60A3-5F21-8E195669090A}"/>
              </a:ext>
            </a:extLst>
          </p:cNvPr>
          <p:cNvCxnSpPr>
            <a:cxnSpLocks/>
          </p:cNvCxnSpPr>
          <p:nvPr/>
        </p:nvCxnSpPr>
        <p:spPr>
          <a:xfrm>
            <a:off x="8337540" y="3429199"/>
            <a:ext cx="918692" cy="273065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BCF2B7-1F85-F63B-79C9-B4C46C749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407" y="1235532"/>
            <a:ext cx="1720473" cy="454465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F5C0F653-ACF9-E8DC-BF69-12B00E4735A1}"/>
              </a:ext>
            </a:extLst>
          </p:cNvPr>
          <p:cNvSpPr/>
          <p:nvPr/>
        </p:nvSpPr>
        <p:spPr bwMode="auto">
          <a:xfrm>
            <a:off x="2915716" y="1742557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96C8366-2C9D-A0CC-7729-45D36EBF2854}"/>
              </a:ext>
            </a:extLst>
          </p:cNvPr>
          <p:cNvSpPr/>
          <p:nvPr/>
        </p:nvSpPr>
        <p:spPr bwMode="auto">
          <a:xfrm rot="10800000">
            <a:off x="3466894" y="1746855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4EC1C-AF2E-A801-7980-D5ACD54B5954}"/>
              </a:ext>
            </a:extLst>
          </p:cNvPr>
          <p:cNvGrpSpPr/>
          <p:nvPr/>
        </p:nvGrpSpPr>
        <p:grpSpPr>
          <a:xfrm>
            <a:off x="159774" y="3301840"/>
            <a:ext cx="3705484" cy="2934524"/>
            <a:chOff x="159774" y="3301840"/>
            <a:chExt cx="3705484" cy="2934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C7E7CE-97C1-860B-4680-94DC43A1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774" y="3430644"/>
              <a:ext cx="1965754" cy="77068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F8793D0-7A25-2CCE-54FD-7C201CF688C1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flipH="1">
              <a:off x="1142651" y="3301840"/>
              <a:ext cx="1117840" cy="128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335A0DA-9B47-B4EA-112E-5673DEBA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5823" y="4044602"/>
              <a:ext cx="1979435" cy="219176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D2B9B1-ABDD-72AC-9978-B65DC4E2BBFA}"/>
              </a:ext>
            </a:extLst>
          </p:cNvPr>
          <p:cNvGrpSpPr/>
          <p:nvPr/>
        </p:nvGrpSpPr>
        <p:grpSpPr>
          <a:xfrm>
            <a:off x="4814772" y="4360208"/>
            <a:ext cx="5657109" cy="2338596"/>
            <a:chOff x="4814772" y="4360208"/>
            <a:chExt cx="5657109" cy="23385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129AC5-8F50-197C-B363-DF2A3DCA118C}"/>
                </a:ext>
              </a:extLst>
            </p:cNvPr>
            <p:cNvGrpSpPr/>
            <p:nvPr/>
          </p:nvGrpSpPr>
          <p:grpSpPr>
            <a:xfrm>
              <a:off x="4814772" y="4360208"/>
              <a:ext cx="3669367" cy="1991944"/>
              <a:chOff x="4814772" y="4360208"/>
              <a:chExt cx="3669367" cy="199194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C60F81F-D143-114A-94ED-09589DDA2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5704" y="4746297"/>
                <a:ext cx="2080042" cy="822973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D1A002F-AD08-E930-C500-52FAF61C0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4772" y="4360208"/>
                <a:ext cx="944101" cy="3928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099FDE3-A715-7743-DE2E-051E270C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5704" y="5606120"/>
                <a:ext cx="3618435" cy="746032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146B83A-24D8-C1A6-E436-6331E265C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0888" y="5259467"/>
              <a:ext cx="1850993" cy="143933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531953-210C-3B1C-3068-477E5DF2B453}"/>
              </a:ext>
            </a:extLst>
          </p:cNvPr>
          <p:cNvGrpSpPr/>
          <p:nvPr/>
        </p:nvGrpSpPr>
        <p:grpSpPr>
          <a:xfrm>
            <a:off x="7963672" y="1550963"/>
            <a:ext cx="4175993" cy="2612174"/>
            <a:chOff x="7963672" y="1550963"/>
            <a:chExt cx="4175993" cy="261217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C005A97-CAC3-AF8E-05C8-A07926ACC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18760" y="1550963"/>
              <a:ext cx="2055248" cy="7945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01BE98E-2532-0027-1AB0-F626E1DAD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27007" y="2440673"/>
              <a:ext cx="3612658" cy="72428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303684D-0D93-116E-EB5A-649494BF1B5A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flipV="1">
              <a:off x="7963672" y="1948241"/>
              <a:ext cx="555088" cy="22148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64232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629EA-D6AA-7078-0ABA-65EA91BAAE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58499-0CB6-D002-DE1B-A76DD621926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AAC00-20E4-79F7-8B27-FD7D70EF19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err="1"/>
              <a:t>StockMetaData</a:t>
            </a:r>
            <a:r>
              <a:rPr lang="de-CH"/>
              <a:t> – </a:t>
            </a:r>
            <a:r>
              <a:rPr lang="de-CH" err="1"/>
              <a:t>Stored</a:t>
            </a:r>
            <a:r>
              <a:rPr lang="de-CH"/>
              <a:t> </a:t>
            </a:r>
            <a:r>
              <a:rPr lang="de-CH" err="1"/>
              <a:t>Procedures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D60DD-F3B3-9682-3A9E-7CA1D565F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9" y="2083415"/>
            <a:ext cx="3421062" cy="19157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70AEC-A19C-9CC7-EBB9-5CD559B5F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890" y="1720195"/>
            <a:ext cx="4522082" cy="468465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95775-6E6D-8F2F-2728-F42C8F09F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4167661"/>
            <a:ext cx="2845937" cy="167943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9BC715-826A-42BF-1EFF-F7FAEFBD1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20" y="2084894"/>
            <a:ext cx="1783279" cy="16727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F6A807-C384-34ED-631B-63C9077A6DE8}"/>
              </a:ext>
            </a:extLst>
          </p:cNvPr>
          <p:cNvSpPr txBox="1"/>
          <p:nvPr/>
        </p:nvSpPr>
        <p:spPr>
          <a:xfrm>
            <a:off x="500417" y="1222400"/>
            <a:ext cx="7947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 few, quite simple stored procedures provided the required transfer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Developed as a SQL database project</a:t>
            </a:r>
            <a:endParaRPr lang="en-CH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10F69A-2312-9791-634D-9B9A5737A6C7}"/>
              </a:ext>
            </a:extLst>
          </p:cNvPr>
          <p:cNvCxnSpPr>
            <a:cxnSpLocks/>
          </p:cNvCxnSpPr>
          <p:nvPr/>
        </p:nvCxnSpPr>
        <p:spPr>
          <a:xfrm flipV="1">
            <a:off x="6509982" y="1868731"/>
            <a:ext cx="968991" cy="8608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F75ED2-E377-A141-FE1C-BA1C7BBDFA30}"/>
              </a:ext>
            </a:extLst>
          </p:cNvPr>
          <p:cNvCxnSpPr>
            <a:cxnSpLocks/>
          </p:cNvCxnSpPr>
          <p:nvPr/>
        </p:nvCxnSpPr>
        <p:spPr>
          <a:xfrm flipH="1" flipV="1">
            <a:off x="3944203" y="2165529"/>
            <a:ext cx="1396087" cy="9865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FE97D39-2994-29B8-9BA5-673A6950BF93}"/>
              </a:ext>
            </a:extLst>
          </p:cNvPr>
          <p:cNvSpPr/>
          <p:nvPr/>
        </p:nvSpPr>
        <p:spPr bwMode="auto">
          <a:xfrm>
            <a:off x="609599" y="4275595"/>
            <a:ext cx="438729" cy="1224658"/>
          </a:xfrm>
          <a:prstGeom prst="ellipse">
            <a:avLst/>
          </a:prstGeom>
          <a:noFill/>
          <a:ln w="19050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72201C0-20A1-480A-A04F-55A6372F3F18}"/>
              </a:ext>
            </a:extLst>
          </p:cNvPr>
          <p:cNvSpPr/>
          <p:nvPr/>
        </p:nvSpPr>
        <p:spPr bwMode="auto">
          <a:xfrm rot="5400000">
            <a:off x="8862290" y="1782623"/>
            <a:ext cx="900546" cy="3163454"/>
          </a:xfrm>
          <a:prstGeom prst="ellipse">
            <a:avLst/>
          </a:prstGeom>
          <a:noFill/>
          <a:ln w="19050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D8B8FB-1641-9517-1149-55B9D41F9672}"/>
              </a:ext>
            </a:extLst>
          </p:cNvPr>
          <p:cNvSpPr/>
          <p:nvPr/>
        </p:nvSpPr>
        <p:spPr bwMode="auto">
          <a:xfrm rot="5400000">
            <a:off x="2381151" y="4706609"/>
            <a:ext cx="575565" cy="473446"/>
          </a:xfrm>
          <a:prstGeom prst="ellipse">
            <a:avLst/>
          </a:prstGeom>
          <a:noFill/>
          <a:ln w="19050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27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3C6D-94BE-86E4-259E-2B01BBA8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EF294C6-72B8-D45E-5D45-E846F197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4615E-CD6F-F5D6-14E0-E84AD388801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F6D6A-00C0-AAE4-49A6-C540D820328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63021-11EA-4EFD-5185-971283028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9777BF-E58C-9FD5-FE5D-4DD27909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C851D238-10AB-823E-F4D0-A17A3A34096F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F6410AF-A7F2-601E-8F38-E44EEB5384AF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78A9C3-F7CC-CDE6-3219-DB2AEE186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8229A2-B3EB-A444-1D58-776FCAC94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879368A2-6047-75B9-C871-86FDC08C8A1A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424379-999A-6DA5-BA79-C4A367D7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DB58EA-0A32-00A7-03FF-F297C6EE3DE9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C06C09-7F6F-93CA-9720-2B660688C884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4AD3579-4FD4-E081-165B-EAFD06A1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256A28-8BDB-9E6C-0C0E-BE4BC601702B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E892EE43-61C0-15B7-B8F0-67C47E92ABF1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5059A8D-F501-214A-CD09-D0AB155FA55C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E297117-2D52-EED4-A7B7-E78A4E6900A1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7F8F6BB1-0AB1-61C6-F005-6FAA7D0ADC5E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8A2570C-F346-C0E9-FE2D-620CB46A39CC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3FAFFC7D-D578-B9F0-1D55-EB9FFAC20E18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0FE66C5F-CD54-2BB7-AA30-DAEB6C261822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063FF523-2CA8-AFA3-8775-05721CBF5DDE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4D72020B-885A-0DEB-FE62-8137EA8A5256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A6AE1EA1-F60F-3D4F-B0CA-496ECB22035D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696248AC-907D-E2F9-F0B9-59F0247D9FA9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482F5-A2B1-A572-CA92-33FCDC25D3C3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994F247-D042-166B-D74B-5FFAEE45BB28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ED83A924-0ED4-E0AA-247F-60738495003A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C42AD399-274C-9C3B-6EA4-12748DFB35B7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EBE3B2AB-8928-8C01-37A6-7FF5F6FD0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7F760A-48B1-79A4-B710-3AF5D7D218B0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3D6EAC-C25A-FB63-B316-52D571BC59BE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6E5F776A-A57E-E478-771F-3CDD354A44B2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AB07ED56-1509-A090-E4F8-2D299BB4CC11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F0825BD-DF8A-26D4-691E-0B70DE5FD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C61875-9B1C-C549-89AF-8654E9899507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52419E3-2ECB-6594-5CE3-4CA9AA1B1368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F18C6470-0557-50D1-D4DA-0B7046AED31B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A26EAE3B-C4D2-DFDE-E17D-1F64353705D7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1AB27315-FC5F-BD61-C524-3F8D1DB3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D95D4D5-1E7D-7E91-D648-8AD71492E75C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FDA450E-7A93-24CE-9774-7242225C5ECC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6921D61D-8933-83C2-1693-1DD8BFC96D63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A519682D-FE92-09D8-4A3A-D37420000A8A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746931B7-5918-80C1-7444-554A4D27D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04F9C95-BB14-682B-2519-F5A321C336BE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6FB91E0-3FC3-D7CF-A91A-A335AAE7C02F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C1B1E4F3-9887-DCF3-F609-5F417B68314A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14F652D2-7E9A-00AB-120F-8844311D84E1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2AC8D289-EE23-884C-F232-75A44C9F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5B248BD-2509-E9B0-A35E-886E48336C06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4C33BA9-82A3-9078-B2E9-6D05976AD8E6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17FF7B8-DE13-921E-B5D5-BCCA0586CB7D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85418CEB-3A70-A07C-8016-CFD645223DDF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07B19031-FB49-7111-5369-999AEE485B93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35C45802-0478-5F0D-CB53-01C7C7BB4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531C6A0-5A74-43AB-7DAB-F9F0F5B03A3B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4EA5189C-D731-03E9-48A5-5A7A3C57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97E9AC09-7F2F-F46F-FE72-A31C434D5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A6B93786-45A3-7739-20D6-C68911C2C5E8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6A5D6F8-8890-FA9E-B37B-7D433219AD7B}"/>
              </a:ext>
            </a:extLst>
          </p:cNvPr>
          <p:cNvSpPr/>
          <p:nvPr/>
        </p:nvSpPr>
        <p:spPr bwMode="auto">
          <a:xfrm>
            <a:off x="7870952" y="2569728"/>
            <a:ext cx="1809859" cy="957405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5DB241A5-46FE-CE16-9387-C4570A3A21D9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3DB47-7377-B75A-2498-EB5850B2780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C8132EE-0580-5E5D-1561-5ACD6226F4A5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7261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798E1A-233C-F085-770B-162DFD5866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584A6-370B-2E0A-233A-63F4639937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D4659-7337-6262-3159-C10EBCEC9B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243860" cy="1107996"/>
          </a:xfrm>
        </p:spPr>
        <p:txBody>
          <a:bodyPr/>
          <a:lstStyle/>
          <a:p>
            <a:r>
              <a:rPr lang="en-US" noProof="0"/>
              <a:t>JSON Parsing, Update Policy and Materialized Views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48B73-86E3-5D7F-5A8D-743F8202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39" y="1939910"/>
            <a:ext cx="556845" cy="74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DB4E92-6C3A-0C39-6FEF-BECC31D4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369" y="1939910"/>
            <a:ext cx="552165" cy="7440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A59E06-4011-CBA0-417A-D8196455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026" y="1939910"/>
            <a:ext cx="572443" cy="748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C98A20-4126-96C1-DFF7-635CBA8B2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58" y="2872988"/>
            <a:ext cx="1237397" cy="7463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A46A5C-35E6-25A8-A701-150768761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88" y="3586645"/>
            <a:ext cx="2471850" cy="8032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ACA042-1E43-4A08-3828-8238BAD58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496" y="3988265"/>
            <a:ext cx="2471850" cy="2227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F47441F-A8B4-AF93-8955-27526F233A1D}"/>
              </a:ext>
            </a:extLst>
          </p:cNvPr>
          <p:cNvGrpSpPr/>
          <p:nvPr/>
        </p:nvGrpSpPr>
        <p:grpSpPr>
          <a:xfrm>
            <a:off x="5106276" y="2914593"/>
            <a:ext cx="2054247" cy="3176923"/>
            <a:chOff x="5197263" y="2750755"/>
            <a:chExt cx="1564087" cy="283117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51E4A9-3AD7-652E-1DBB-F8A071AA4F7B}"/>
                </a:ext>
              </a:extLst>
            </p:cNvPr>
            <p:cNvGrpSpPr/>
            <p:nvPr/>
          </p:nvGrpSpPr>
          <p:grpSpPr>
            <a:xfrm>
              <a:off x="5253951" y="2784113"/>
              <a:ext cx="1449867" cy="2755306"/>
              <a:chOff x="5253951" y="2784113"/>
              <a:chExt cx="1449867" cy="275530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E015228-A977-1B06-D02A-03E36BC4D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b="94458"/>
              <a:stretch/>
            </p:blipFill>
            <p:spPr>
              <a:xfrm>
                <a:off x="5253951" y="2784113"/>
                <a:ext cx="1449867" cy="19564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F87D78E-4623-4564-E2A1-531959B03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21429" b="74318"/>
              <a:stretch/>
            </p:blipFill>
            <p:spPr>
              <a:xfrm>
                <a:off x="5253951" y="2990757"/>
                <a:ext cx="1449867" cy="15012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5CA91A1-4724-45D7-0E38-918485108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32255"/>
              <a:stretch/>
            </p:blipFill>
            <p:spPr>
              <a:xfrm>
                <a:off x="5253951" y="3148056"/>
                <a:ext cx="1449867" cy="2391363"/>
              </a:xfrm>
              <a:prstGeom prst="rect">
                <a:avLst/>
              </a:prstGeom>
            </p:spPr>
          </p:pic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225E-315D-47ED-084E-B809664FC817}"/>
                </a:ext>
              </a:extLst>
            </p:cNvPr>
            <p:cNvSpPr/>
            <p:nvPr/>
          </p:nvSpPr>
          <p:spPr bwMode="auto">
            <a:xfrm>
              <a:off x="5197263" y="2750755"/>
              <a:ext cx="1564087" cy="28311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C98D9A-5ED6-6567-7751-1D07D2E388A1}"/>
              </a:ext>
            </a:extLst>
          </p:cNvPr>
          <p:cNvGrpSpPr/>
          <p:nvPr/>
        </p:nvGrpSpPr>
        <p:grpSpPr>
          <a:xfrm>
            <a:off x="9124276" y="2927135"/>
            <a:ext cx="2054247" cy="3188865"/>
            <a:chOff x="8802137" y="2952025"/>
            <a:chExt cx="2054247" cy="318886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DE1DC6D-FE0F-0EE4-352F-7B76879CC136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FFB0FBD-A820-E742-9930-5E4D62D54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6D5CCE1-B336-E430-B863-B1B37FBC1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8F6B914-21FF-0B87-1465-9B5496C1E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BE9CE92-A9A1-206B-59F0-24FBDD514C1A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3" name="Arrow: Down 42">
            <a:extLst>
              <a:ext uri="{FF2B5EF4-FFF2-40B4-BE49-F238E27FC236}">
                <a16:creationId xmlns:a16="http://schemas.microsoft.com/office/drawing/2014/main" id="{A118B1DB-2C29-5FA6-0DC0-5F6054CA1015}"/>
              </a:ext>
            </a:extLst>
          </p:cNvPr>
          <p:cNvSpPr/>
          <p:nvPr/>
        </p:nvSpPr>
        <p:spPr bwMode="auto">
          <a:xfrm rot="16200000">
            <a:off x="129513" y="3055425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52B567-80C4-12B0-D820-14682AD60B1D}"/>
              </a:ext>
            </a:extLst>
          </p:cNvPr>
          <p:cNvSpPr txBox="1"/>
          <p:nvPr/>
        </p:nvSpPr>
        <p:spPr>
          <a:xfrm>
            <a:off x="500417" y="1222400"/>
            <a:ext cx="794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/>
              <a:t>KQL is used to transform and clean the data (build the medallion architecture)</a:t>
            </a:r>
            <a:endParaRPr lang="en-US" noProof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25C1E8-7EF6-63D9-4BF9-324736854CB7}"/>
              </a:ext>
            </a:extLst>
          </p:cNvPr>
          <p:cNvGrpSpPr/>
          <p:nvPr/>
        </p:nvGrpSpPr>
        <p:grpSpPr>
          <a:xfrm>
            <a:off x="3138931" y="3838120"/>
            <a:ext cx="2003267" cy="1364907"/>
            <a:chOff x="2861481" y="2683929"/>
            <a:chExt cx="2003267" cy="1364907"/>
          </a:xfrm>
        </p:grpSpPr>
        <p:sp>
          <p:nvSpPr>
            <p:cNvPr id="45" name="Arrow: Notched Right 44">
              <a:extLst>
                <a:ext uri="{FF2B5EF4-FFF2-40B4-BE49-F238E27FC236}">
                  <a16:creationId xmlns:a16="http://schemas.microsoft.com/office/drawing/2014/main" id="{48153D6A-CEBC-E553-2FC8-F95662EEFBAD}"/>
                </a:ext>
              </a:extLst>
            </p:cNvPr>
            <p:cNvSpPr/>
            <p:nvPr/>
          </p:nvSpPr>
          <p:spPr bwMode="auto">
            <a:xfrm>
              <a:off x="2861481" y="2683929"/>
              <a:ext cx="2003267" cy="1364907"/>
            </a:xfrm>
            <a:prstGeom prst="notched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FD7D4C-FCBA-542D-B545-79A8B1658BF0}"/>
                </a:ext>
              </a:extLst>
            </p:cNvPr>
            <p:cNvSpPr txBox="1"/>
            <p:nvPr/>
          </p:nvSpPr>
          <p:spPr>
            <a:xfrm>
              <a:off x="3219209" y="3062364"/>
              <a:ext cx="1326645" cy="8617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Parse JSON</a:t>
              </a:r>
            </a:p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Define data types,</a:t>
              </a:r>
            </a:p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using KQL</a:t>
              </a:r>
            </a:p>
            <a:p>
              <a:pPr algn="l"/>
              <a:endParaRPr lang="en-US" sz="1400" noProof="0"/>
            </a:p>
          </p:txBody>
        </p:sp>
      </p:grp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CD72240C-ADA2-160D-1DAD-C6C5F49FC5A4}"/>
              </a:ext>
            </a:extLst>
          </p:cNvPr>
          <p:cNvSpPr/>
          <p:nvPr/>
        </p:nvSpPr>
        <p:spPr bwMode="auto">
          <a:xfrm>
            <a:off x="2402006" y="1984411"/>
            <a:ext cx="3002507" cy="881649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F76E8F-879A-4A58-4241-C206DE649C6C}"/>
              </a:ext>
            </a:extLst>
          </p:cNvPr>
          <p:cNvGrpSpPr/>
          <p:nvPr/>
        </p:nvGrpSpPr>
        <p:grpSpPr>
          <a:xfrm>
            <a:off x="7139555" y="3811973"/>
            <a:ext cx="2003267" cy="1364907"/>
            <a:chOff x="2861481" y="2683929"/>
            <a:chExt cx="2003267" cy="1364907"/>
          </a:xfrm>
        </p:grpSpPr>
        <p:sp>
          <p:nvSpPr>
            <p:cNvPr id="50" name="Arrow: Notched Right 49">
              <a:extLst>
                <a:ext uri="{FF2B5EF4-FFF2-40B4-BE49-F238E27FC236}">
                  <a16:creationId xmlns:a16="http://schemas.microsoft.com/office/drawing/2014/main" id="{E4AE4D3B-66F0-9C3B-F9DD-77533B9581CC}"/>
                </a:ext>
              </a:extLst>
            </p:cNvPr>
            <p:cNvSpPr/>
            <p:nvPr/>
          </p:nvSpPr>
          <p:spPr bwMode="auto">
            <a:xfrm>
              <a:off x="2861481" y="2683929"/>
              <a:ext cx="2003267" cy="1364907"/>
            </a:xfrm>
            <a:prstGeom prst="notched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9FA4A5-F758-C2A8-03A3-976945487518}"/>
                </a:ext>
              </a:extLst>
            </p:cNvPr>
            <p:cNvSpPr txBox="1"/>
            <p:nvPr/>
          </p:nvSpPr>
          <p:spPr>
            <a:xfrm>
              <a:off x="3323176" y="3111113"/>
              <a:ext cx="1065356" cy="6463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Remove </a:t>
              </a:r>
              <a:b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</a:br>
              <a:r>
                <a:rPr lang="en-US" sz="1400" noProof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duplicate rows</a:t>
              </a:r>
            </a:p>
            <a:p>
              <a:pPr algn="l"/>
              <a:endParaRPr lang="en-US" sz="1400" noProof="0"/>
            </a:p>
          </p:txBody>
        </p:sp>
      </p:grpSp>
      <p:sp>
        <p:nvSpPr>
          <p:cNvPr id="55" name="Arrow: Curved Down 54">
            <a:extLst>
              <a:ext uri="{FF2B5EF4-FFF2-40B4-BE49-F238E27FC236}">
                <a16:creationId xmlns:a16="http://schemas.microsoft.com/office/drawing/2014/main" id="{8C2AEA6A-826F-0C8D-EB77-5B6D070864D4}"/>
              </a:ext>
            </a:extLst>
          </p:cNvPr>
          <p:cNvSpPr/>
          <p:nvPr/>
        </p:nvSpPr>
        <p:spPr bwMode="auto">
          <a:xfrm>
            <a:off x="6639934" y="1975473"/>
            <a:ext cx="3002507" cy="881649"/>
          </a:xfrm>
          <a:prstGeom prst="curved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06D374-8FE0-6269-7AB9-4CC1C6DB4A0C}"/>
              </a:ext>
            </a:extLst>
          </p:cNvPr>
          <p:cNvSpPr txBox="1"/>
          <p:nvPr/>
        </p:nvSpPr>
        <p:spPr>
          <a:xfrm>
            <a:off x="2928502" y="2120435"/>
            <a:ext cx="18657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noProof="0"/>
              <a:t>KQL,</a:t>
            </a:r>
          </a:p>
          <a:p>
            <a:pPr algn="ctr"/>
            <a:r>
              <a:rPr lang="en-US" sz="1600"/>
              <a:t>u</a:t>
            </a:r>
            <a:r>
              <a:rPr lang="en-US" sz="1600" noProof="0"/>
              <a:t>ser defined functions</a:t>
            </a:r>
          </a:p>
          <a:p>
            <a:pPr algn="ctr"/>
            <a:r>
              <a:rPr lang="en-US" sz="1600" noProof="0"/>
              <a:t>&amp; update policy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166568-2F18-AFDB-07BF-6E103EC16045}"/>
              </a:ext>
            </a:extLst>
          </p:cNvPr>
          <p:cNvSpPr txBox="1"/>
          <p:nvPr/>
        </p:nvSpPr>
        <p:spPr>
          <a:xfrm>
            <a:off x="7316850" y="2341517"/>
            <a:ext cx="15497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noProof="0"/>
              <a:t>Materialized views</a:t>
            </a:r>
          </a:p>
        </p:txBody>
      </p:sp>
    </p:spTree>
    <p:extLst>
      <p:ext uri="{BB962C8B-B14F-4D97-AF65-F5344CB8AC3E}">
        <p14:creationId xmlns:p14="http://schemas.microsoft.com/office/powerpoint/2010/main" val="2084239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5B19-2E96-3D64-9CCE-2F8B3A1B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026DA-9DA7-2C06-73B5-0B299B1C0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BB382-F20D-FBFB-086D-9E5ED405D57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551DC-D037-3F1F-7040-2AB08B62F6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JSON Parsing and Update Policy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DEF35D-F55E-9D1D-6BA4-A941AB05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67" y="1065680"/>
            <a:ext cx="556845" cy="748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3D6562-F04B-BC2C-E6E7-6486E7C94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427" y="1154377"/>
            <a:ext cx="552165" cy="7440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7BC1AE-A0C1-95BD-5D02-9B1107BBA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40" y="1933916"/>
            <a:ext cx="2471850" cy="2227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41FD0DA-5C2D-749D-700C-EEA3B85A614C}"/>
              </a:ext>
            </a:extLst>
          </p:cNvPr>
          <p:cNvSpPr txBox="1"/>
          <p:nvPr/>
        </p:nvSpPr>
        <p:spPr>
          <a:xfrm>
            <a:off x="2809931" y="1911120"/>
            <a:ext cx="7947547" cy="460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B22D3-8316-4AA9-E8F1-3D0FCBA6746F}"/>
              </a:ext>
            </a:extLst>
          </p:cNvPr>
          <p:cNvSpPr txBox="1"/>
          <p:nvPr/>
        </p:nvSpPr>
        <p:spPr>
          <a:xfrm>
            <a:off x="2809931" y="1911120"/>
            <a:ext cx="7947547" cy="8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1624E-419C-A71B-E90F-4D2E4E61B53F}"/>
              </a:ext>
            </a:extLst>
          </p:cNvPr>
          <p:cNvSpPr txBox="1"/>
          <p:nvPr/>
        </p:nvSpPr>
        <p:spPr>
          <a:xfrm>
            <a:off x="2809931" y="1911120"/>
            <a:ext cx="7947547" cy="8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55463-2455-31B8-33E5-411595FF0290}"/>
              </a:ext>
            </a:extLst>
          </p:cNvPr>
          <p:cNvSpPr txBox="1"/>
          <p:nvPr/>
        </p:nvSpPr>
        <p:spPr>
          <a:xfrm>
            <a:off x="2809931" y="1911120"/>
            <a:ext cx="7947547" cy="998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49751-5AE8-80A3-5635-D634B0698A15}"/>
              </a:ext>
            </a:extLst>
          </p:cNvPr>
          <p:cNvSpPr txBox="1"/>
          <p:nvPr/>
        </p:nvSpPr>
        <p:spPr>
          <a:xfrm>
            <a:off x="2809931" y="1911120"/>
            <a:ext cx="7947547" cy="1178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84BEC-A74B-07FD-7B1E-BA080A2737B2}"/>
              </a:ext>
            </a:extLst>
          </p:cNvPr>
          <p:cNvSpPr txBox="1"/>
          <p:nvPr/>
        </p:nvSpPr>
        <p:spPr>
          <a:xfrm>
            <a:off x="2809931" y="1911120"/>
            <a:ext cx="7947547" cy="17171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b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unixtime_milliseconds_todatetime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CF1E36-D5F1-2357-D7F8-F39B4B5C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40" y="4239218"/>
            <a:ext cx="11524018" cy="831722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C664D2-D5F4-59A2-605A-8588BE376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40" y="4239218"/>
            <a:ext cx="11524018" cy="838998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5EB12D-9B84-0EEB-BBE3-D435A9A4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40" y="4239218"/>
            <a:ext cx="11524018" cy="995135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0F67B9-8F39-E9A9-E655-CDA908182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40" y="4239218"/>
            <a:ext cx="11524018" cy="1394966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E5409A-14FE-58E3-C695-48E15E0CA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40" y="4239218"/>
            <a:ext cx="11524018" cy="1553102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ADC3895-BA29-D062-EF2E-A667F351D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240" y="4239218"/>
            <a:ext cx="11524018" cy="1763238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9309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C82A0-DB19-3630-5D18-D1656606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D0D5A-03DB-4E39-338E-0511F5073B6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46DFA-17BE-435A-16F8-63AD4B76FA2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A8D26-BC39-0A1D-DC60-9248FC98E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JSON Parsing and Update Policy - 2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75A74-45C3-6B31-B3E1-42314D30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54" y="1995580"/>
            <a:ext cx="398513" cy="535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AA5731-731A-F952-8FFE-D516C5389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262" y="1941515"/>
            <a:ext cx="395163" cy="5324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8FD9AB-D75F-E18D-FA74-FECDA8E3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753"/>
          <a:stretch/>
        </p:blipFill>
        <p:spPr>
          <a:xfrm>
            <a:off x="284240" y="2598102"/>
            <a:ext cx="1612799" cy="22277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67454-6492-0772-7FE4-490A47AE9297}"/>
              </a:ext>
            </a:extLst>
          </p:cNvPr>
          <p:cNvSpPr txBox="1"/>
          <p:nvPr/>
        </p:nvSpPr>
        <p:spPr>
          <a:xfrm>
            <a:off x="2038065" y="2609431"/>
            <a:ext cx="7974842" cy="18043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unixtime_milliseconds_todatetime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project-away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5451E-D03B-F1A6-F4EE-5EF5CE48B6D5}"/>
              </a:ext>
            </a:extLst>
          </p:cNvPr>
          <p:cNvSpPr txBox="1"/>
          <p:nvPr/>
        </p:nvSpPr>
        <p:spPr>
          <a:xfrm>
            <a:off x="2038065" y="2609431"/>
            <a:ext cx="8055090" cy="2342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400" b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-alter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1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'Bronze'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1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Bronze_Parse_StockInfo</a:t>
            </a: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40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mv-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bag_unpack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unixtime_milliseconds_todatetime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unixtime_seconds_todatetime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stockSplits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project-away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'date'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E642A9-A947-0963-5D2D-4137FCDB8859}"/>
              </a:ext>
            </a:extLst>
          </p:cNvPr>
          <p:cNvGrpSpPr/>
          <p:nvPr/>
        </p:nvGrpSpPr>
        <p:grpSpPr>
          <a:xfrm>
            <a:off x="10352462" y="2626694"/>
            <a:ext cx="1682675" cy="2963042"/>
            <a:chOff x="5197263" y="2750755"/>
            <a:chExt cx="1564087" cy="28311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658DCA-ED0A-58C1-2815-2C2A7E063E46}"/>
                </a:ext>
              </a:extLst>
            </p:cNvPr>
            <p:cNvGrpSpPr/>
            <p:nvPr/>
          </p:nvGrpSpPr>
          <p:grpSpPr>
            <a:xfrm>
              <a:off x="5253951" y="2784113"/>
              <a:ext cx="1449867" cy="2755306"/>
              <a:chOff x="5253951" y="2784113"/>
              <a:chExt cx="1449867" cy="275530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1FC3C6F-D6A5-3419-628B-6A80D64A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94458"/>
              <a:stretch/>
            </p:blipFill>
            <p:spPr>
              <a:xfrm>
                <a:off x="5253951" y="2784113"/>
                <a:ext cx="1449867" cy="19564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201DD79-3E70-59EA-CADC-BC7DF6B25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21429" b="74318"/>
              <a:stretch/>
            </p:blipFill>
            <p:spPr>
              <a:xfrm>
                <a:off x="5253951" y="2990757"/>
                <a:ext cx="1449867" cy="15012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1706834-E676-AC60-F2DD-6219DE90B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32255"/>
              <a:stretch/>
            </p:blipFill>
            <p:spPr>
              <a:xfrm>
                <a:off x="5253951" y="3148056"/>
                <a:ext cx="1449867" cy="2391363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51472C-293E-5E27-5081-E12C4A5712B4}"/>
                </a:ext>
              </a:extLst>
            </p:cNvPr>
            <p:cNvSpPr/>
            <p:nvPr/>
          </p:nvSpPr>
          <p:spPr bwMode="auto">
            <a:xfrm>
              <a:off x="5197263" y="2750755"/>
              <a:ext cx="1564087" cy="28311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E94385-87B1-7C87-EB5C-3D24729DF977}"/>
              </a:ext>
            </a:extLst>
          </p:cNvPr>
          <p:cNvSpPr txBox="1"/>
          <p:nvPr/>
        </p:nvSpPr>
        <p:spPr>
          <a:xfrm>
            <a:off x="2038065" y="5304920"/>
            <a:ext cx="8055090" cy="906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.alter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Silver_Stock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@'[{"IsEnabled"       : 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CH" sz="1400" b="0">
              <a:solidFill>
                <a:srgbClr val="B222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>
                <a:solidFill>
                  <a:srgbClr val="B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,"Source"          : "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Bronze_Stock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«</a:t>
            </a:r>
            <a:b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,"Query"           : "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Bronze_Parse_StockInfo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()«</a:t>
            </a:r>
            <a:b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,"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IsTransactional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de-CH" sz="14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}]'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33EB05-1700-0356-5D4F-945C95EFB61B}"/>
              </a:ext>
            </a:extLst>
          </p:cNvPr>
          <p:cNvSpPr txBox="1"/>
          <p:nvPr/>
        </p:nvSpPr>
        <p:spPr>
          <a:xfrm>
            <a:off x="500417" y="1222400"/>
            <a:ext cx="1087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/>
              <a:t>The update policy will call the function 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Bronze_Parse_StockInfo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noProof="0"/>
              <a:t>to </a:t>
            </a:r>
            <a:r>
              <a:rPr lang="en-US" sz="1800" noProof="0" err="1"/>
              <a:t>transfom</a:t>
            </a:r>
            <a:r>
              <a:rPr lang="en-US" sz="1800" noProof="0"/>
              <a:t> the incoming data </a:t>
            </a:r>
            <a:br>
              <a:rPr lang="en-US" sz="1800" noProof="0"/>
            </a:br>
            <a:r>
              <a:rPr lang="en-US" sz="1800" noProof="0"/>
              <a:t>in 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</a:t>
            </a:r>
            <a:r>
              <a:rPr lang="en-US" sz="1600" noProof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noProof="0"/>
              <a:t>the silver structure and copy them to </a:t>
            </a:r>
            <a:r>
              <a:rPr lang="en-US" sz="1600" noProof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Silver_</a:t>
            </a:r>
            <a:r>
              <a:rPr lang="en-US" sz="1600" b="0" noProof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r>
              <a:rPr lang="en-US" sz="1600" noProof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/>
              <a:t>(ELT Process).</a:t>
            </a:r>
            <a:endParaRPr lang="en-US" noProof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4613DD98-1419-6DD1-EA87-F1A965CA73C9}"/>
              </a:ext>
            </a:extLst>
          </p:cNvPr>
          <p:cNvSpPr/>
          <p:nvPr/>
        </p:nvSpPr>
        <p:spPr bwMode="auto">
          <a:xfrm>
            <a:off x="1560395" y="1941515"/>
            <a:ext cx="9057564" cy="589882"/>
          </a:xfrm>
          <a:prstGeom prst="curvedDownArrow">
            <a:avLst>
              <a:gd name="adj1" fmla="val 25000"/>
              <a:gd name="adj2" fmla="val 50000"/>
              <a:gd name="adj3" fmla="val 266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16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CE2B-9BB8-CF0A-E294-FE8521972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2425DF-F9F7-649F-CFA0-E108FC1004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54355" y="6527285"/>
            <a:ext cx="2743200" cy="123111"/>
          </a:xfrm>
        </p:spPr>
        <p:txBody>
          <a:bodyPr/>
          <a:lstStyle/>
          <a:p>
            <a:fld id="{F126207E-29C7-4F9F-8309-C6BAAD6BC8C8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80C0A-F6A9-9A60-B2CD-A067789C5E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274E5-C471-E0AA-C809-908DC29A1E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JSON Parsing and Update Policy - 3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5A0B9-8628-8971-2086-0268CF1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" y="2209336"/>
            <a:ext cx="395163" cy="5324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47C01A-6D7B-6ACA-13D6-FDA1AFA9F7E5}"/>
              </a:ext>
            </a:extLst>
          </p:cNvPr>
          <p:cNvGrpSpPr/>
          <p:nvPr/>
        </p:nvGrpSpPr>
        <p:grpSpPr>
          <a:xfrm>
            <a:off x="141789" y="2911575"/>
            <a:ext cx="1682675" cy="2963042"/>
            <a:chOff x="5197263" y="2750755"/>
            <a:chExt cx="1564087" cy="28311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020341-2AF1-665F-6954-A5F860EFDB15}"/>
                </a:ext>
              </a:extLst>
            </p:cNvPr>
            <p:cNvGrpSpPr/>
            <p:nvPr/>
          </p:nvGrpSpPr>
          <p:grpSpPr>
            <a:xfrm>
              <a:off x="5253951" y="2784113"/>
              <a:ext cx="1449867" cy="2755306"/>
              <a:chOff x="5253951" y="2784113"/>
              <a:chExt cx="1449867" cy="275530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FE6FEF6-6C56-153B-6EA9-7548B42C7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94458"/>
              <a:stretch/>
            </p:blipFill>
            <p:spPr>
              <a:xfrm>
                <a:off x="5253951" y="2784113"/>
                <a:ext cx="1449867" cy="19564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35397E9-30D7-1F79-BC3A-92E809424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21429" b="74318"/>
              <a:stretch/>
            </p:blipFill>
            <p:spPr>
              <a:xfrm>
                <a:off x="5253951" y="2990757"/>
                <a:ext cx="1449867" cy="15012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AB0105B-4938-164B-B41C-7AEEE2AE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2255"/>
              <a:stretch/>
            </p:blipFill>
            <p:spPr>
              <a:xfrm>
                <a:off x="5253951" y="3148056"/>
                <a:ext cx="1449867" cy="2391363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3F77C0-9DCF-E3F5-7BF9-7013EBE269B0}"/>
                </a:ext>
              </a:extLst>
            </p:cNvPr>
            <p:cNvSpPr/>
            <p:nvPr/>
          </p:nvSpPr>
          <p:spPr bwMode="auto">
            <a:xfrm>
              <a:off x="5197263" y="2750755"/>
              <a:ext cx="1564087" cy="283117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B047538-60E9-8002-0458-6A4634C25A8B}"/>
              </a:ext>
            </a:extLst>
          </p:cNvPr>
          <p:cNvSpPr txBox="1"/>
          <p:nvPr/>
        </p:nvSpPr>
        <p:spPr>
          <a:xfrm>
            <a:off x="500417" y="1222400"/>
            <a:ext cx="1087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/>
              <a:t>Duplicate rows are a very common challenge in IoT projects (delivery at least once guarantee). The KQL functions </a:t>
            </a:r>
            <a:r>
              <a:rPr lang="en-US" sz="1800" noProof="0" err="1"/>
              <a:t>arg_max</a:t>
            </a:r>
            <a:r>
              <a:rPr lang="en-US" sz="1800" noProof="0"/>
              <a:t>()/</a:t>
            </a:r>
            <a:r>
              <a:rPr lang="en-US" sz="1800" noProof="0" err="1"/>
              <a:t>take_any</a:t>
            </a:r>
            <a:r>
              <a:rPr lang="en-US" sz="1800" noProof="0"/>
              <a:t>() and materialized-view are very helpful.</a:t>
            </a:r>
            <a:endParaRPr lang="en-US" noProof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8A58DA1C-DAD2-853B-A02F-79A9EF21CB4D}"/>
              </a:ext>
            </a:extLst>
          </p:cNvPr>
          <p:cNvSpPr/>
          <p:nvPr/>
        </p:nvSpPr>
        <p:spPr bwMode="auto">
          <a:xfrm>
            <a:off x="1560395" y="1948448"/>
            <a:ext cx="9057564" cy="810414"/>
          </a:xfrm>
          <a:prstGeom prst="curvedDownArrow">
            <a:avLst>
              <a:gd name="adj1" fmla="val 25000"/>
              <a:gd name="adj2" fmla="val 50000"/>
              <a:gd name="adj3" fmla="val 266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733D4-C119-79CA-5197-839F9E4B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681" y="2262792"/>
            <a:ext cx="521321" cy="6818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566DA7-66B2-3321-A421-2691BC82E38E}"/>
              </a:ext>
            </a:extLst>
          </p:cNvPr>
          <p:cNvGrpSpPr/>
          <p:nvPr/>
        </p:nvGrpSpPr>
        <p:grpSpPr>
          <a:xfrm>
            <a:off x="10306756" y="3064250"/>
            <a:ext cx="1590799" cy="2904083"/>
            <a:chOff x="8802137" y="2952025"/>
            <a:chExt cx="2054247" cy="31888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42DC06-D28C-7F5C-699E-E952410F0579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4C583A-158F-B5B8-4890-4EC20DE7F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F2EE6C-0412-DA0E-554E-98FE7596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A63BB7C-DADF-952A-E226-E84AD2B66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B23885-C971-E8BD-0748-29FCC12CA749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38E3A67-0CB9-85E2-BF02-DDF6ED3CFB03}"/>
              </a:ext>
            </a:extLst>
          </p:cNvPr>
          <p:cNvSpPr txBox="1"/>
          <p:nvPr/>
        </p:nvSpPr>
        <p:spPr>
          <a:xfrm>
            <a:off x="1940635" y="3768931"/>
            <a:ext cx="8111320" cy="14529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materialized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-view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'Gold’</a:t>
            </a:r>
          </a:p>
          <a:p>
            <a:pPr>
              <a:lnSpc>
                <a:spcPts val="1425"/>
              </a:lnSpc>
            </a:pPr>
            <a:r>
              <a:rPr lang="de-CH" sz="1600">
                <a:solidFill>
                  <a:srgbClr val="B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backfill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arg_max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IngestionTime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56732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46AD9-EA0E-C54A-2E91-2ADAF83AD8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0A365-1375-AE8C-0909-4E25AA462B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Where we started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B642472-7B78-04C7-A03A-2B5E7B0097EB}"/>
              </a:ext>
            </a:extLst>
          </p:cNvPr>
          <p:cNvSpPr/>
          <p:nvPr/>
        </p:nvSpPr>
        <p:spPr bwMode="auto">
          <a:xfrm>
            <a:off x="508000" y="1100065"/>
            <a:ext cx="3567346" cy="1483115"/>
          </a:xfrm>
          <a:prstGeom prst="cloudCallout">
            <a:avLst>
              <a:gd name="adj1" fmla="val -28067"/>
              <a:gd name="adj2" fmla="val 7514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 want to store, visualize and analyze stock data</a:t>
            </a:r>
            <a:endParaRPr lang="en-CH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9D1B3E1-8478-27CE-4AA9-A60FCF1847E7}"/>
              </a:ext>
            </a:extLst>
          </p:cNvPr>
          <p:cNvSpPr/>
          <p:nvPr/>
        </p:nvSpPr>
        <p:spPr bwMode="auto">
          <a:xfrm>
            <a:off x="7007860" y="1805940"/>
            <a:ext cx="3690620" cy="1325880"/>
          </a:xfrm>
          <a:prstGeom prst="cloudCallout">
            <a:avLst>
              <a:gd name="adj1" fmla="val 32294"/>
              <a:gd name="adj2" fmla="val 72845"/>
            </a:avLst>
          </a:prstGeom>
          <a:solidFill>
            <a:srgbClr val="00528C"/>
          </a:solidFill>
          <a:ln>
            <a:solidFill>
              <a:srgbClr val="00528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From where do you get the data from?</a:t>
            </a: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359CED61-2291-AE6A-78C8-A1E506BA4F55}"/>
              </a:ext>
            </a:extLst>
          </p:cNvPr>
          <p:cNvSpPr/>
          <p:nvPr/>
        </p:nvSpPr>
        <p:spPr bwMode="auto">
          <a:xfrm>
            <a:off x="347980" y="3131820"/>
            <a:ext cx="5397500" cy="2354580"/>
          </a:xfrm>
          <a:prstGeom prst="cloudCallout">
            <a:avLst>
              <a:gd name="adj1" fmla="val -28293"/>
              <a:gd name="adj2" fmla="val 7974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 know some REST APIs and Python libraries, but don’t know how and where to store it. But once available, I can build a Power BI Report.</a:t>
            </a: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6696745-0332-48A9-538F-B18141CD300A}"/>
              </a:ext>
            </a:extLst>
          </p:cNvPr>
          <p:cNvSpPr/>
          <p:nvPr/>
        </p:nvSpPr>
        <p:spPr bwMode="auto">
          <a:xfrm>
            <a:off x="6600390" y="3625327"/>
            <a:ext cx="4279578" cy="2524013"/>
          </a:xfrm>
          <a:prstGeom prst="cloudCallout">
            <a:avLst>
              <a:gd name="adj1" fmla="val 32294"/>
              <a:gd name="adj2" fmla="val 72845"/>
            </a:avLst>
          </a:prstGeom>
          <a:solidFill>
            <a:srgbClr val="00528C"/>
          </a:solidFill>
          <a:ln>
            <a:solidFill>
              <a:srgbClr val="00528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Let’s build a solution together!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We can learn a lot and share it within Microsoft  and customers.</a:t>
            </a:r>
            <a:endParaRPr lang="en-CH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1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0489B-C0D2-9156-A76B-5479B5EC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1ADC0EB-9028-FBA8-EF05-E25F6B073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AE458-C176-BC9D-E6E5-2F8C8A9C5D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E1705-A194-29ED-8E43-BF08C787D7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D33B2-3E39-E173-1E06-24639AE34F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CFAED-C583-DD2B-D463-A06B7ED4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9F0A192-0438-CE99-E379-4992DD7BB893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0553740-B13E-EE7D-DBA3-18E4159C6953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0E46E-6EE8-D1B8-B07B-8A61409F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23FBAA-B4F2-8DCA-D5F5-4A3503332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6098BFC3-C4E0-A01C-95F2-47B8144E8544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F9BBEF-7D06-B917-FE7E-0CB511F8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B5C9D6-1CD1-9026-9D95-BA1AE862DF69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64846D-698C-6731-5D39-57278E281D5F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9222457-3C08-7E3E-0358-D6786EE9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77EDF3-F3F7-75F2-112B-FB27AA2DA04B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C11AE806-A812-BC63-C5D4-B3F10984A402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2653A40-C081-C2AE-5906-F6644079A23A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2936C2E-4968-38C0-91B6-3D9C548C4649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462189A-12BF-652C-140E-671843B186E4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4DF0527-8AB5-9964-1DBC-49A6900EAC77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693976C3-76ED-87B1-E5D3-1FC033F5D913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777D66DF-02DC-5EA9-47EA-DD78002F55E9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47EC0148-E0CC-7A8A-D735-0504D7DAE8D7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008244AB-C06D-29B1-3E2B-364F1E4BEA13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0739286F-68A4-48E0-288B-9FF667A27E80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5194A61C-A743-5A7F-E83B-B9C8D18CACB7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B123C7-7C84-EC0F-E60B-B25FD788DEEE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2D381DB-0D40-34A6-0DA1-EB3F86BDE507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F55DF4E1-2351-51CB-3BE4-46244E9C0D56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7509F9AB-A8E7-07D9-FD2C-DE0C753AC49B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04CEDD79-6493-714A-F87C-E1B129E21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12300A-7FCF-8FA4-D701-580AB28C9A74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DD8FFF2-0952-1D37-4E8B-9DABC2A28C8E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11749755-FBE6-2D79-C51A-1208DBBFB877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A270C47A-DD82-F406-6BD7-701699F4E8DF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6471425-2855-0CD7-343D-442E27A61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20E623-3E94-0A06-A51C-155F6AE525F5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2AECF25-DD67-EE30-6386-951097C01534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EDBD8192-CFFC-F43C-DB2B-B77D2E9133E2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FBA8ACF8-A86D-11DE-8312-A9703F88CF9C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5FBA7D49-2C6A-8CB2-2073-27AE33E43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F6BA39-6D36-0D5D-B542-54D530592759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61C48D5-9C3D-6922-3CF9-BD79C2EB3E92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991A6734-3399-D7C8-B967-FE93894AF0B8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615703AF-BA5C-66A0-2953-F557DB09E40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889669A6-E96F-9AD4-390E-13E8AADC2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91B0395-4AAC-9553-620F-B2F347344620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FB08937-A054-C116-92A4-CAEF1BB4F5EB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FE1EB335-7BC8-382D-2B5B-361BF77C93E2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F33E574D-7D60-4DB0-0C9F-85E3523B1791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68E1A46E-0493-04E1-0626-D2C1E1FA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5AB5E43-635B-E1CA-39DF-424FFBCD02CA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6EAC139-0D01-8561-A5FE-6606346C34C2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8755E83-F2D4-D6E6-DBC2-9879AB71355F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7ED87B05-3F56-9E34-7C19-34EE804471A2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C9A8A8BD-0506-9174-0A47-92F3027C457F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5C627A03-5BD2-4C9F-B2CF-780C12F65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47A92D2-BB95-99FB-A94B-1094F1A5E466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06D3FF7F-4612-6765-4D49-A56C53479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CFCCA751-D74C-21AB-005C-E28F81D19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1FE96EF0-73EA-AC70-40F8-5849C568DEAD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8FA03B3-7323-2F1C-D841-DD405F2A5E02}"/>
              </a:ext>
            </a:extLst>
          </p:cNvPr>
          <p:cNvSpPr/>
          <p:nvPr/>
        </p:nvSpPr>
        <p:spPr bwMode="auto">
          <a:xfrm>
            <a:off x="4987655" y="2967751"/>
            <a:ext cx="1052429" cy="617814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D3893E34-551E-80F0-F601-312FF4B0A94D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6C13E-F225-BBA6-473B-4A947F8DC2D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255CFB-8C16-A798-0B2B-A303D45A6A29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2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C270E-AAC4-0783-4717-99C18D5E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A61313B-55AA-F4DE-DBCB-FA3BA0EB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75" y="4817407"/>
            <a:ext cx="5529906" cy="1193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E7BB-2B3E-F327-B998-A275788E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3520794"/>
            <a:ext cx="3244842" cy="1153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43BE0-9A2E-1282-40A6-A45DA24D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8" y="5589005"/>
            <a:ext cx="1224790" cy="18346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72637-0D4D-9C25-A0B3-9618D0D77F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3007F-A861-B7C1-D68B-4F904877B63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00323-3B78-A1AC-281E-7D2F414C77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Stock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127C00-4BDE-0205-9157-8FBDDA6733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6771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input parameters in parameter cell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B19FD1-37FB-91B7-0F05-37FC6DEB3351}"/>
              </a:ext>
            </a:extLst>
          </p:cNvPr>
          <p:cNvSpPr/>
          <p:nvPr/>
        </p:nvSpPr>
        <p:spPr bwMode="auto">
          <a:xfrm>
            <a:off x="419497" y="33899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838A34-6D58-A971-49A8-438193B0D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441" y="2554026"/>
            <a:ext cx="5682540" cy="293954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DA6742F-A9D7-31C8-7215-2AC6528B17E2}"/>
              </a:ext>
            </a:extLst>
          </p:cNvPr>
          <p:cNvGrpSpPr/>
          <p:nvPr/>
        </p:nvGrpSpPr>
        <p:grpSpPr>
          <a:xfrm>
            <a:off x="8322714" y="1273653"/>
            <a:ext cx="1850993" cy="2260311"/>
            <a:chOff x="8322714" y="1273653"/>
            <a:chExt cx="1850993" cy="2260311"/>
          </a:xfrm>
        </p:grpSpPr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F2311590-3BC9-1A0B-B616-EDD608DD5A75}"/>
                </a:ext>
              </a:extLst>
            </p:cNvPr>
            <p:cNvSpPr/>
            <p:nvPr/>
          </p:nvSpPr>
          <p:spPr bwMode="auto">
            <a:xfrm>
              <a:off x="8980720" y="2330741"/>
              <a:ext cx="971663" cy="1203223"/>
            </a:xfrm>
            <a:prstGeom prst="circular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85D31D-832F-C1D5-2E10-0E8C3973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2714" y="1273653"/>
              <a:ext cx="1850993" cy="143933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D613CF0A-2774-D150-2605-04F396D89DDD}"/>
              </a:ext>
            </a:extLst>
          </p:cNvPr>
          <p:cNvSpPr/>
          <p:nvPr/>
        </p:nvSpPr>
        <p:spPr bwMode="auto">
          <a:xfrm>
            <a:off x="2512675" y="470265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0CB49BD1-B728-DD11-78BF-87946B3EC8C3}"/>
              </a:ext>
            </a:extLst>
          </p:cNvPr>
          <p:cNvSpPr/>
          <p:nvPr/>
        </p:nvSpPr>
        <p:spPr bwMode="auto">
          <a:xfrm rot="10800000">
            <a:off x="8257415" y="5487340"/>
            <a:ext cx="2884198" cy="523199"/>
          </a:xfrm>
          <a:prstGeom prst="bentArrow">
            <a:avLst>
              <a:gd name="adj1" fmla="val 17787"/>
              <a:gd name="adj2" fmla="val 17787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4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A3CF9-6D39-BD5A-725F-C6820941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ABC80D-8401-3F3C-2758-562EDA3E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75" y="4817407"/>
            <a:ext cx="5529906" cy="1193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6BDA3-78BE-A7E3-CF4E-E83FD6391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8" y="5589005"/>
            <a:ext cx="1224790" cy="183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EC639-7A7D-07D8-D8A9-80DA87C70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520794"/>
            <a:ext cx="3244842" cy="11533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B6F88-A463-9713-C17B-7EE76989C21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0E140-CFCA-630E-6A2D-BC932774DF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29528-08ED-9B51-F3B8-5D329DE2FF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Stock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8E2121-7F8B-3207-FD33-F07CC31657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6373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input parameters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Get stock details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Loop through each year to minimize JSON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Prepare data only if </a:t>
            </a:r>
            <a:r>
              <a:rPr lang="en-US" err="1"/>
              <a:t>Dataframe</a:t>
            </a:r>
            <a:r>
              <a:rPr lang="en-US"/>
              <a:t> is not empty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09A9EA-84CF-B670-63A5-DB694726D032}"/>
              </a:ext>
            </a:extLst>
          </p:cNvPr>
          <p:cNvSpPr/>
          <p:nvPr/>
        </p:nvSpPr>
        <p:spPr bwMode="auto">
          <a:xfrm>
            <a:off x="419497" y="33899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EB5635-DD05-8419-8E40-0E9A36CBC644}"/>
              </a:ext>
            </a:extLst>
          </p:cNvPr>
          <p:cNvSpPr/>
          <p:nvPr/>
        </p:nvSpPr>
        <p:spPr bwMode="auto">
          <a:xfrm>
            <a:off x="2583509" y="510713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D79B69-EE0F-A22B-8553-3D670B3C3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297" y="1158402"/>
            <a:ext cx="6133089" cy="384573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0878F79-61E0-7D06-D4E8-0DE287F5CB56}"/>
              </a:ext>
            </a:extLst>
          </p:cNvPr>
          <p:cNvSpPr/>
          <p:nvPr/>
        </p:nvSpPr>
        <p:spPr bwMode="auto">
          <a:xfrm>
            <a:off x="5398279" y="10528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D381F4-FA19-85C1-F40C-3E999CB1BB7F}"/>
              </a:ext>
            </a:extLst>
          </p:cNvPr>
          <p:cNvSpPr/>
          <p:nvPr/>
        </p:nvSpPr>
        <p:spPr bwMode="auto">
          <a:xfrm>
            <a:off x="5748913" y="203933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287BDC-432D-8C91-0151-9ED3F0DBD8EE}"/>
              </a:ext>
            </a:extLst>
          </p:cNvPr>
          <p:cNvSpPr/>
          <p:nvPr/>
        </p:nvSpPr>
        <p:spPr bwMode="auto">
          <a:xfrm>
            <a:off x="5748913" y="375804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6BCE87-6607-5563-B9FA-66617ECB0225}"/>
              </a:ext>
            </a:extLst>
          </p:cNvPr>
          <p:cNvSpPr/>
          <p:nvPr/>
        </p:nvSpPr>
        <p:spPr bwMode="auto">
          <a:xfrm>
            <a:off x="6036913" y="1897552"/>
            <a:ext cx="1429541" cy="192505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EF807E-24E6-F86D-6D2E-8775A3BB8C1A}"/>
              </a:ext>
            </a:extLst>
          </p:cNvPr>
          <p:cNvSpPr/>
          <p:nvPr/>
        </p:nvSpPr>
        <p:spPr bwMode="auto">
          <a:xfrm>
            <a:off x="6189313" y="3479385"/>
            <a:ext cx="5010368" cy="278655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02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4" grpId="0" animBg="1"/>
      <p:bldP spid="15" grpId="0" animBg="1"/>
      <p:bldP spid="16" grpId="0" animBg="1"/>
      <p:bldP spid="17" grpId="0" animBg="1"/>
      <p:bldP spid="19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06E0D-0692-67DF-B765-90246E1AD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EE2CBD2-3A9C-1AA2-CF81-FD6A4787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18" y="1050062"/>
            <a:ext cx="5507198" cy="47578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1B2811-5699-AEBC-D2ED-7FC382A4F1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1C249-355A-D18B-CFE8-4E92943858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322E5-06EE-4098-644B-03BAD151E4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Stock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22513-8F76-6210-4222-D8BFF514E0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34224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input parameters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Get stock details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Loop through each year to minimize JSON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/>
              <a:t>Prepare data only if </a:t>
            </a:r>
            <a:r>
              <a:rPr lang="en-US" err="1"/>
              <a:t>Dataframe</a:t>
            </a:r>
            <a:r>
              <a:rPr lang="en-US"/>
              <a:t> is not empty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Prepare JSON structure for Kusto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a </a:t>
            </a:r>
            <a:r>
              <a:rPr lang="en-US" err="1"/>
              <a:t>pySpark</a:t>
            </a:r>
            <a:r>
              <a:rPr lang="en-US"/>
              <a:t> </a:t>
            </a:r>
            <a:r>
              <a:rPr lang="en-US" err="1"/>
              <a:t>DataFrame</a:t>
            </a:r>
            <a:r>
              <a:rPr lang="en-US"/>
              <a:t> to write to Kusto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Save data to Kusto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an exit parameter which is passed </a:t>
            </a:r>
            <a:br>
              <a:rPr lang="en-US"/>
            </a:br>
            <a:r>
              <a:rPr lang="en-US"/>
              <a:t>to the Pipeline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C8E510-B07B-ECFB-BEE1-A0325655D18A}"/>
              </a:ext>
            </a:extLst>
          </p:cNvPr>
          <p:cNvSpPr/>
          <p:nvPr/>
        </p:nvSpPr>
        <p:spPr bwMode="auto">
          <a:xfrm>
            <a:off x="7123839" y="112060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BFC078-2DC4-3D84-903D-53432DDE1CA4}"/>
              </a:ext>
            </a:extLst>
          </p:cNvPr>
          <p:cNvSpPr/>
          <p:nvPr/>
        </p:nvSpPr>
        <p:spPr bwMode="auto">
          <a:xfrm>
            <a:off x="7123839" y="309932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EE4666-2B20-3492-B117-293F4FC453DF}"/>
              </a:ext>
            </a:extLst>
          </p:cNvPr>
          <p:cNvSpPr/>
          <p:nvPr/>
        </p:nvSpPr>
        <p:spPr bwMode="auto">
          <a:xfrm>
            <a:off x="6766110" y="4155331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4ED557-F57E-C248-D595-142910A0FD8D}"/>
              </a:ext>
            </a:extLst>
          </p:cNvPr>
          <p:cNvSpPr/>
          <p:nvPr/>
        </p:nvSpPr>
        <p:spPr bwMode="auto">
          <a:xfrm>
            <a:off x="6488917" y="553173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7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DA00A7E-E94C-4D1D-84CC-3967ED2A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5189504"/>
            <a:ext cx="5594391" cy="11215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8" name="Arrow: Bent 27">
            <a:extLst>
              <a:ext uri="{FF2B5EF4-FFF2-40B4-BE49-F238E27FC236}">
                <a16:creationId xmlns:a16="http://schemas.microsoft.com/office/drawing/2014/main" id="{175AA8C4-85A5-0890-AA5B-F0D25E6368D4}"/>
              </a:ext>
            </a:extLst>
          </p:cNvPr>
          <p:cNvSpPr/>
          <p:nvPr/>
        </p:nvSpPr>
        <p:spPr bwMode="auto">
          <a:xfrm rot="10800000">
            <a:off x="6359546" y="5819738"/>
            <a:ext cx="2143975" cy="288000"/>
          </a:xfrm>
          <a:prstGeom prst="bentArrow">
            <a:avLst>
              <a:gd name="adj1" fmla="val 25000"/>
              <a:gd name="adj2" fmla="val 25000"/>
              <a:gd name="adj3" fmla="val 0"/>
              <a:gd name="adj4" fmla="val 4375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24790969-F57B-80A0-2B35-983D37265DA4}"/>
              </a:ext>
            </a:extLst>
          </p:cNvPr>
          <p:cNvSpPr/>
          <p:nvPr/>
        </p:nvSpPr>
        <p:spPr bwMode="auto">
          <a:xfrm rot="10800000" flipV="1">
            <a:off x="6142533" y="5434361"/>
            <a:ext cx="287999" cy="636337"/>
          </a:xfrm>
          <a:prstGeom prst="ben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7C7B567-2D49-2FAE-2619-A7CC4DAC8C9A}"/>
              </a:ext>
            </a:extLst>
          </p:cNvPr>
          <p:cNvSpPr/>
          <p:nvPr/>
        </p:nvSpPr>
        <p:spPr>
          <a:xfrm>
            <a:off x="7152840" y="3533633"/>
            <a:ext cx="229998" cy="1531396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62400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7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5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C2AA8-EBC7-0F3E-4091-1BFEB6709B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E1492-3755-50A5-5A27-268A0142CFF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FB99-C130-7394-602D-DE3BDB3BC2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Some notes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B56A6-054C-DE30-2666-2E1CE3EE79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5355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Very simple to pass parameter in and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specifically decided to convert data into JSON format for following reasons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Most IoT scenarios provide a JSON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Kusto is great in handling JSON format like no other tool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Meta Data can be easily passed only once instead for each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Bing combined with Copilot is giving outstanding support during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Writing to Kusto is “a single line of code”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It’s not rocked science, but also not trivial as a few pitfalls can happen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JSON too large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Access Token expires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Keep naming convention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Implement incremental load </a:t>
            </a:r>
            <a:r>
              <a:rPr lang="en-US" sz="1200"/>
              <a:t>(watermark) 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Passing right parameter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Understanding different formats </a:t>
            </a:r>
            <a:r>
              <a:rPr lang="en-US" sz="1200"/>
              <a:t>(</a:t>
            </a:r>
            <a:r>
              <a:rPr lang="en-US" sz="1200" err="1"/>
              <a:t>Dataframe</a:t>
            </a:r>
            <a:r>
              <a:rPr lang="en-US" sz="1200"/>
              <a:t>, JSON)</a:t>
            </a:r>
            <a:r>
              <a:rPr lang="en-US"/>
              <a:t>, languages </a:t>
            </a:r>
            <a:r>
              <a:rPr lang="en-US" sz="1200"/>
              <a:t>(Python, Pipeline Expressions)</a:t>
            </a:r>
            <a:r>
              <a:rPr lang="en-US"/>
              <a:t>, </a:t>
            </a:r>
            <a:br>
              <a:rPr lang="en-US"/>
            </a:br>
            <a:r>
              <a:rPr lang="en-US"/>
              <a:t>and technologies </a:t>
            </a:r>
            <a:r>
              <a:rPr lang="en-US" sz="1200"/>
              <a:t>(Notebook, Pipelines)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36763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ECBC-E388-2C9F-BD98-1A8E612B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CB23DA2-4859-10D1-327A-064D2CD0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AEAC7-533C-E0D3-3984-F92402D70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F7DCE-B4D5-7BE4-1C68-0B0D4E63C57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9BF74-A6B0-DD59-00E3-281C5E0CB5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FA969-2174-4F76-5129-6C5DBF4D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7DD7E06-D62F-F361-5F7E-D673AE506FCB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B0BB812-1783-D7B8-276F-862042DEBF34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85AEB-FBF8-7C74-817F-0684C9BD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F697E2-4578-4BDD-A65C-8E39F1677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C6FE448-A1D8-88E8-D23B-D9C0014A3617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E3FCB8-CB22-B181-C102-857C748A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2508BC-C0DB-F8D5-2ABB-FE4953FFF357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5F23B67-B1F7-8B70-C577-5DCA48BF59D5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B6FF4D-16F7-5B52-9211-3F4ADE67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FCE253-7BA0-96BF-02C6-238B168C7537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EDD047A1-AD6D-97B6-6690-3A13993E000C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3CF1744-E4FB-0CDC-5291-73F43DB1C4D5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57DD0788-B78F-4ACD-1F33-A0BF27B9F986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1871F28-8130-2A0B-4CDD-A3101E572BFF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2719B37-3CE5-F2CB-6A75-3154A606B102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F00B7C7C-2A61-5B15-92B8-9F79A4F9044B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F5BA0771-AE67-A081-2C73-E68FE2398E26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42EC22B8-2B17-45EE-DC74-10094705742F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0EC7B37E-292C-BC1B-A7E5-A321D4BC0D10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4A472E3B-2116-1FEF-3871-207E3A3AE287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FCB64C5A-EA4F-5EC5-FE20-9EF23B0CE1F2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305D34F-E1F2-5FD2-8DE0-C8690586BF45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18ADCE1-1104-3C71-E81E-AE83E5D7EEFF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9C1452AB-BBFF-444F-784A-17CF69CEEFEE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F0A2C0D2-3916-1E77-C2B4-3E0C747F3299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AD1321DA-895A-A7E7-890B-8921377F6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A8DE36-FED9-5B87-B05E-9E68CE23DB8C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0C5C43-A515-DE72-6E6D-1E81FCCDEED8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5731EC0B-56DA-46C4-F6E4-029A9132C763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DB46CDE2-0CB0-C7CE-E502-0260A9890FC7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FAC6CF25-1F1E-319E-75AC-EA29E72A0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1F42B02-D586-5FA4-96EB-9658BA9DD65D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4A5D827-ED94-F1AF-2FEA-61C2C0A475C9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2306306B-A3E5-0D46-E56C-2DD2ABE62D38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5EEE5B37-2E35-7139-40D4-75A50FF808DB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120D89A6-CE8A-30C6-4CA4-B3C1BDB1D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E319B37-2C90-5FE7-C8F0-794C29A15D1D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5D7DAED-20D4-C52F-EC52-60CF5476D80E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5EAF631A-7945-3E3C-89B9-A0A9D0690978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AFD00071-A7D2-CE47-14E6-7F74CEDA0C28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0D4E027A-B977-60EE-3DD0-EFAEE6D8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438480-7FD6-49A2-2079-95C2AB877568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842BE56-540B-5F64-8EEC-864F74754B85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C46CD94C-354D-D9ED-D02A-F7FE2455C968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5B8591CB-D6E3-54F8-E52A-E4677C05BCC5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8EC10E3-0087-3D7A-462C-3E57EA7E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6596305-DF23-0F23-C6D2-052AD7693691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E55058-3D63-85EC-292F-5A374D3A86B6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E26F51E-7861-B152-A2D8-E265CC819BFD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C4203EB3-4719-D439-ADB8-0BD276115C16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3322FE69-2B5C-A0DF-0BF5-E3C5AD3CB3C9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213CE4DF-1243-81A9-1245-B91395388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FCA23F-782A-4B67-6299-D4FE295AE5BE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3DA109FF-FC0D-3DED-488C-328509F42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3FF198E4-D25C-4059-3C3E-D7C875CAF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5DCDF132-7A31-9FE6-B813-ABA7F722712A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45D0B643-893A-756B-8CA3-F6CDCF12F469}"/>
              </a:ext>
            </a:extLst>
          </p:cNvPr>
          <p:cNvSpPr/>
          <p:nvPr/>
        </p:nvSpPr>
        <p:spPr bwMode="auto">
          <a:xfrm>
            <a:off x="4241545" y="4214874"/>
            <a:ext cx="4179124" cy="1088564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4B3834A2-3C98-6D23-6DD7-65ECBEB30711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0734B6-75A7-7F55-70C8-D611C638680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6DC0631-D0D6-ADBC-BE78-F15DE8D7B2C2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163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EBF7A-1F30-F8A7-DBA8-4E0ADFE3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BDF48-2CBD-246C-AD1F-11925F0F8D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589163" y="6477356"/>
            <a:ext cx="2743200" cy="123111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E5155-D20D-8BA1-2E8F-0CE66F74FF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5E6F8-B17D-A6D4-745E-1B9F4C2C66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KQL Code – Get Company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66BEF7-0AB7-4EA9-1233-B36631D7BB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9233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Create a shortcut in Kusto pointing to Lakehouse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Shortcut to create table in Kusto</a:t>
            </a:r>
            <a:br>
              <a:rPr lang="en-US"/>
            </a:br>
            <a:r>
              <a:rPr lang="en-US" sz="1600"/>
              <a:t>.set-or-append </a:t>
            </a:r>
            <a:r>
              <a:rPr lang="en-US" sz="1600" err="1"/>
              <a:t>Silver_Company</a:t>
            </a:r>
            <a:r>
              <a:rPr lang="en-US" sz="1600"/>
              <a:t> &lt;| </a:t>
            </a:r>
            <a:r>
              <a:rPr lang="en-US" sz="1600" err="1"/>
              <a:t>Bronze_Changed_CompanyInfo</a:t>
            </a:r>
            <a:r>
              <a:rPr lang="en-US" sz="1600"/>
              <a:t>()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1D979-DD78-1CD9-ECBA-524AE242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0" y="3151634"/>
            <a:ext cx="1975721" cy="1928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B07721-E77A-B6EE-A385-D4545CE1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63" y="2224899"/>
            <a:ext cx="2688215" cy="372967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E93A5EB-DC39-0C2F-2868-8EECC1E0E33C}"/>
              </a:ext>
            </a:extLst>
          </p:cNvPr>
          <p:cNvSpPr/>
          <p:nvPr/>
        </p:nvSpPr>
        <p:spPr bwMode="auto">
          <a:xfrm>
            <a:off x="2016014" y="4798720"/>
            <a:ext cx="1372645" cy="28135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998C57-E091-C77E-3EB0-8629B55C3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77" y="2393608"/>
            <a:ext cx="2135462" cy="2729677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01F532DD-AE83-8D18-7530-49BC28E78A4C}"/>
              </a:ext>
            </a:extLst>
          </p:cNvPr>
          <p:cNvSpPr/>
          <p:nvPr/>
        </p:nvSpPr>
        <p:spPr bwMode="auto">
          <a:xfrm rot="16200000" flipV="1">
            <a:off x="6259098" y="3341546"/>
            <a:ext cx="288000" cy="294061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0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3C1D2B47-D951-5D4A-06D5-0AF56EC68E27}"/>
              </a:ext>
            </a:extLst>
          </p:cNvPr>
          <p:cNvSpPr/>
          <p:nvPr/>
        </p:nvSpPr>
        <p:spPr bwMode="auto">
          <a:xfrm rot="10800000" flipV="1">
            <a:off x="4932790" y="4028269"/>
            <a:ext cx="2876950" cy="288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09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DC1D0D-2523-C6AA-178F-7ABC81B879BD}"/>
              </a:ext>
            </a:extLst>
          </p:cNvPr>
          <p:cNvSpPr/>
          <p:nvPr/>
        </p:nvSpPr>
        <p:spPr bwMode="auto">
          <a:xfrm>
            <a:off x="446630" y="300763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150802-746C-B147-596A-C358795BC6F9}"/>
              </a:ext>
            </a:extLst>
          </p:cNvPr>
          <p:cNvSpPr/>
          <p:nvPr/>
        </p:nvSpPr>
        <p:spPr bwMode="auto">
          <a:xfrm>
            <a:off x="6805677" y="44243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AF787-FEE9-85DE-8A37-04B8C108BD31}"/>
              </a:ext>
            </a:extLst>
          </p:cNvPr>
          <p:cNvSpPr txBox="1"/>
          <p:nvPr/>
        </p:nvSpPr>
        <p:spPr>
          <a:xfrm>
            <a:off x="4932788" y="5034569"/>
            <a:ext cx="6711774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-alter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'Bronze'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Bronze_Changed_CompanyInfo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b="0" err="1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bronze_company</a:t>
            </a:r>
            <a:r>
              <a:rPr lang="de-CH" sz="11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leftouter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1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BronzeHash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...,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Stockmarket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SilverHash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ShortName1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LongName1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...,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Stockmarket1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BronzeHash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SilverHash</a:t>
            </a:r>
            <a:endParaRPr lang="de-CH" sz="11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ShortName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LongName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...,</a:t>
            </a:r>
            <a:r>
              <a:rPr lang="de-CH" sz="11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Stockmarket</a:t>
            </a:r>
            <a:endParaRPr lang="de-CH" sz="11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1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23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 animBg="1"/>
      <p:bldP spid="20" grpId="0" animBg="1"/>
      <p:bldP spid="28" grpId="0" animBg="1"/>
      <p:bldP spid="29" grpId="0" animBg="1"/>
      <p:bldP spid="30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8A75A-BC99-F40B-D0E9-215AD6DC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5B2550F-3374-636E-6CAE-B6B853FD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E6B61-2645-21AA-FA76-5E69088D2B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DC3CD-71DD-A034-688D-564B267BBE4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A726B-5AF1-5DB1-A506-88B3897249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6DB939-A4BA-9A5F-302D-AA272DF8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95E4022B-5909-E103-5551-7E9616DCEC6C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D2E112A-057F-745D-0DB0-BFEA5D682149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AA950-8418-7590-E691-2B1809238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D2C8A7-8504-D1FB-2741-CE784C75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CCF0B65F-971C-3E79-65E3-D5DA05F6D68D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793609-EF31-957D-2781-832C48BB4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2C0F49-43E0-CCAF-A995-910CF580CB2C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0D6723C-A9A4-49F8-FD98-02C9EE6B675C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C6A76A-92FF-DFA6-F639-91130E774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5F206B-73C2-0CF5-AF7D-A1C55D92242C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72C91F36-9B7B-56F4-BA0D-7AAF806C6593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7398102-4B48-EAE4-266A-2AB529239E01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660F703-CB8D-BE54-8306-7E0FA2AA33B8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A1186ECC-03BE-E439-C4CD-AD2B278DA089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4069C1A-7435-2DA8-0B0E-3E8544E2CC68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B1930FAD-519F-94F4-6AB7-03793B8AC8C1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A84CAC00-0F9B-B6AA-72FE-AFB3FD65F46E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30250F77-E580-02DD-071F-AD28BE1F2279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1B60CB67-59EA-29BC-D447-8061C89B2C7F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598F489F-620B-5DC1-D9E3-5BF4DE4D1D58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224BBC55-0307-70A4-0060-6AAA6F56C1C7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80ACAE-49ED-A9CD-297E-C05708FEE8D1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1AA5ACB-A55A-EDA2-8A87-4E26C3CCA741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ACEBBC94-A5F0-EBCE-361D-1DD7C9A57909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39C2BF1A-A887-7550-9768-391EE5855F8C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5511CBFA-9E17-E3EA-CA1D-7045B84B9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12ABE11-BDE3-0560-1D79-56179695D547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74D2FC0-A402-D632-F97E-FB8DD119F9F0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15D0E759-DBD1-BDD1-45DC-E76A5C575F74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E74AFCC7-F651-27DC-7760-6665BD37C00E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73F1CF1-8E7D-D0AD-E61A-2932C516D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0AB19CD-138E-C1B2-457F-7D57685909A3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E0E3949-3C03-F793-A5EB-7F2064E71B41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BFC3B183-3E1B-BEA2-3A7A-26136004B3EE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B4E9FEB5-6CD7-6A8F-810C-56A386BB58E1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CE9804F9-F812-B142-2B0A-BD81864F4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30B0CE7-2278-7010-A884-CDDD1B490118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65E332-C131-3B9A-8037-F4673EFBD8F5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595ACF70-36DB-2286-C1DF-6325674FE975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0FA9D321-81A5-1E0E-D92D-AD55FD893082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C153628-62C4-9B88-4EAE-F9BEB0418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320247F-F2BF-79FA-4BA5-99BA53FAF1B5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49D5CCE-55F9-DE25-8691-6089C684FD0F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1F30FF5D-32D5-8A53-8EA3-989F6C0E75E6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B2D467E5-4341-F85E-C15A-74266713D459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52300016-FD04-720D-12B4-95880690A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A8D3158-1A0B-4358-4009-8EF5283BF301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7122739-5F64-3170-3091-CDA8B68DE14F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34E6C6-E1E4-A1FA-2344-DC501B87DB56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1B0EB0BE-03AB-DFA0-5B92-3A4E8E3828B3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864E2D65-18CB-D7FB-4F61-CC609F73F4D0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9581C9C4-308D-A4C0-372E-06B4C02FF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E6ED7B-3C79-7131-EA08-196710A51B79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92CB0F42-2E85-3E07-EC5F-A759F39B2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05957879-EDA0-C7A3-826B-336420C9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A0C8AEFD-C820-908B-93DC-2DAC83754B50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B7D8B5D-234C-F585-61F5-2B3D003632F2}"/>
              </a:ext>
            </a:extLst>
          </p:cNvPr>
          <p:cNvSpPr/>
          <p:nvPr/>
        </p:nvSpPr>
        <p:spPr bwMode="auto">
          <a:xfrm rot="5400000">
            <a:off x="7772086" y="3615188"/>
            <a:ext cx="2846412" cy="973788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A51F86A3-7D4D-1028-B835-751A97B35F6B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A5B07B-AE5F-48FA-320F-D77D2B16378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EB2229-B77D-57A5-82EC-B3AF95635B46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679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4796A-BE34-5FDE-FD7B-98288AD947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The performance “dilemma”</a:t>
            </a:r>
            <a:endParaRPr lang="en-CH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BDFBDA8-683A-D1AB-9A31-CECAB0A1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80" y="1692221"/>
            <a:ext cx="807904" cy="8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D5B-A9CD-B34E-27AC-04F8F693A821}"/>
              </a:ext>
            </a:extLst>
          </p:cNvPr>
          <p:cNvSpPr txBox="1"/>
          <p:nvPr/>
        </p:nvSpPr>
        <p:spPr>
          <a:xfrm>
            <a:off x="372786" y="2428857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KQL Database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24F28-C3BE-835E-5774-E8C25291E4F4}"/>
              </a:ext>
            </a:extLst>
          </p:cNvPr>
          <p:cNvSpPr txBox="1"/>
          <p:nvPr/>
        </p:nvSpPr>
        <p:spPr>
          <a:xfrm>
            <a:off x="2568389" y="2022175"/>
            <a:ext cx="670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 is optimal query performance up to the latest arrived events, </a:t>
            </a:r>
            <a:br>
              <a:rPr lang="en-US" sz="1800">
                <a:solidFill>
                  <a:prstClr val="black"/>
                </a:solidFill>
                <a:latin typeface="Aptos" panose="02110004020202020204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even if a small number of records are ingested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70120E-CC89-170B-7B51-4644521E6E8D}"/>
              </a:ext>
            </a:extLst>
          </p:cNvPr>
          <p:cNvGrpSpPr/>
          <p:nvPr/>
        </p:nvGrpSpPr>
        <p:grpSpPr>
          <a:xfrm>
            <a:off x="855880" y="3219835"/>
            <a:ext cx="580922" cy="418330"/>
            <a:chOff x="8075432" y="4166035"/>
            <a:chExt cx="648799" cy="510798"/>
          </a:xfrm>
        </p:grpSpPr>
        <p:pic>
          <p:nvPicPr>
            <p:cNvPr id="8" name="Picture 22" descr="Understanding the Parquet file format">
              <a:extLst>
                <a:ext uri="{FF2B5EF4-FFF2-40B4-BE49-F238E27FC236}">
                  <a16:creationId xmlns:a16="http://schemas.microsoft.com/office/drawing/2014/main" id="{6BCB3B2C-06FE-F033-770D-89A27AFC0D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372" r="13457"/>
            <a:stretch/>
          </p:blipFill>
          <p:spPr bwMode="auto">
            <a:xfrm>
              <a:off x="8075432" y="4170765"/>
              <a:ext cx="476550" cy="50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4" descr="Understanding the Delta Lake Transaction Log - Databricks Blog">
              <a:extLst>
                <a:ext uri="{FF2B5EF4-FFF2-40B4-BE49-F238E27FC236}">
                  <a16:creationId xmlns:a16="http://schemas.microsoft.com/office/drawing/2014/main" id="{E458374E-05EF-C8C1-D0FE-2EFD1F4F3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11" r="18631" b="22785"/>
            <a:stretch/>
          </p:blipFill>
          <p:spPr bwMode="auto">
            <a:xfrm>
              <a:off x="8450611" y="4166035"/>
              <a:ext cx="273620" cy="27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197733-58FE-C392-0E09-8ECA8524E23E}"/>
              </a:ext>
            </a:extLst>
          </p:cNvPr>
          <p:cNvSpPr txBox="1"/>
          <p:nvPr/>
        </p:nvSpPr>
        <p:spPr>
          <a:xfrm>
            <a:off x="538921" y="3818365"/>
            <a:ext cx="127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OneLake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90EA5-96F0-9F97-4424-BAC49E267467}"/>
              </a:ext>
            </a:extLst>
          </p:cNvPr>
          <p:cNvSpPr txBox="1"/>
          <p:nvPr/>
        </p:nvSpPr>
        <p:spPr>
          <a:xfrm>
            <a:off x="2568389" y="3076555"/>
            <a:ext cx="92179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optimal file size for a Parquet file in a Lakehouse processed by Spark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can depend on various factors, including your specific setup and how the data will be used.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However, here are some general guidelines: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Size: 		Aim for around 256 MB - 1GB per file.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Lower Range:	The lower limit is often set to avoid having too many small files,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                   which can lead to excessive overhead during processing.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	A common recommendation is to treat 32-64 MB as a minimum.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Upper Range:	The upper limit is typically set to ensure efficient parallel processing.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	One rule of thumb is to aim for around 1GB per file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251E3C-ECA8-9043-8EBB-EDA3DF893FA6}"/>
              </a:ext>
            </a:extLst>
          </p:cNvPr>
          <p:cNvCxnSpPr>
            <a:cxnSpLocks/>
          </p:cNvCxnSpPr>
          <p:nvPr/>
        </p:nvCxnSpPr>
        <p:spPr>
          <a:xfrm>
            <a:off x="492936" y="2906786"/>
            <a:ext cx="11008371" cy="0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2E2A5D-F6D2-8871-1521-28009BAEF701}"/>
              </a:ext>
            </a:extLst>
          </p:cNvPr>
          <p:cNvCxnSpPr>
            <a:cxnSpLocks/>
          </p:cNvCxnSpPr>
          <p:nvPr/>
        </p:nvCxnSpPr>
        <p:spPr>
          <a:xfrm>
            <a:off x="2236694" y="1833282"/>
            <a:ext cx="0" cy="4733365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235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8ADD8-9E59-227C-5A70-1DD02F821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The performance “dilemma” - 2</a:t>
            </a:r>
            <a:endParaRPr lang="en-CH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BDFBDA8-683A-D1AB-9A31-CECAB0A1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27" y="2657881"/>
            <a:ext cx="807904" cy="8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D5B-A9CD-B34E-27AC-04F8F693A821}"/>
              </a:ext>
            </a:extLst>
          </p:cNvPr>
          <p:cNvSpPr txBox="1"/>
          <p:nvPr/>
        </p:nvSpPr>
        <p:spPr>
          <a:xfrm>
            <a:off x="1188833" y="3394517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KQL Database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A07CBC-3F05-2866-4EEA-1A45EDCF8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9" t="82481" r="37046" b="7212"/>
          <a:stretch/>
        </p:blipFill>
        <p:spPr>
          <a:xfrm>
            <a:off x="2504235" y="2854733"/>
            <a:ext cx="3904488" cy="394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3A79CC7-D9CA-4ED4-B7C9-F549EB28B3B3}"/>
              </a:ext>
            </a:extLst>
          </p:cNvPr>
          <p:cNvSpPr/>
          <p:nvPr/>
        </p:nvSpPr>
        <p:spPr>
          <a:xfrm>
            <a:off x="5258103" y="2819119"/>
            <a:ext cx="1183341" cy="4660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24FFBFBA-B7C4-112A-1124-84A1982407DD}"/>
              </a:ext>
            </a:extLst>
          </p:cNvPr>
          <p:cNvSpPr/>
          <p:nvPr/>
        </p:nvSpPr>
        <p:spPr>
          <a:xfrm>
            <a:off x="1815613" y="1925556"/>
            <a:ext cx="5499890" cy="8554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C93A83-FED4-4CDE-2BA7-120E5D89A5D1}"/>
              </a:ext>
            </a:extLst>
          </p:cNvPr>
          <p:cNvGrpSpPr/>
          <p:nvPr/>
        </p:nvGrpSpPr>
        <p:grpSpPr>
          <a:xfrm>
            <a:off x="6846639" y="2878599"/>
            <a:ext cx="679231" cy="515917"/>
            <a:chOff x="8075432" y="4166035"/>
            <a:chExt cx="648799" cy="510798"/>
          </a:xfrm>
        </p:grpSpPr>
        <p:pic>
          <p:nvPicPr>
            <p:cNvPr id="20" name="Picture 22" descr="Understanding the Parquet file format">
              <a:extLst>
                <a:ext uri="{FF2B5EF4-FFF2-40B4-BE49-F238E27FC236}">
                  <a16:creationId xmlns:a16="http://schemas.microsoft.com/office/drawing/2014/main" id="{504A10FE-F0E2-A44B-F0C5-63FC5B8DB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372" r="13457"/>
            <a:stretch/>
          </p:blipFill>
          <p:spPr bwMode="auto">
            <a:xfrm>
              <a:off x="8075432" y="4170765"/>
              <a:ext cx="476550" cy="50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4" descr="Understanding the Delta Lake Transaction Log - Databricks Blog">
              <a:extLst>
                <a:ext uri="{FF2B5EF4-FFF2-40B4-BE49-F238E27FC236}">
                  <a16:creationId xmlns:a16="http://schemas.microsoft.com/office/drawing/2014/main" id="{9AC09E0A-CE27-AA96-D069-8CB80AC72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11" r="18631" b="22785"/>
            <a:stretch/>
          </p:blipFill>
          <p:spPr bwMode="auto">
            <a:xfrm>
              <a:off x="8450611" y="4166035"/>
              <a:ext cx="273620" cy="27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0A467-768E-52B5-3FAF-598E67DFBADB}"/>
              </a:ext>
            </a:extLst>
          </p:cNvPr>
          <p:cNvSpPr/>
          <p:nvPr/>
        </p:nvSpPr>
        <p:spPr>
          <a:xfrm>
            <a:off x="1031244" y="1754552"/>
            <a:ext cx="6916271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88CB95-10C9-CF3C-9306-965C6D43C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22" y="1531364"/>
            <a:ext cx="528444" cy="5242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74E559-58AD-81F6-33BF-1E96F8C0D1C2}"/>
              </a:ext>
            </a:extLst>
          </p:cNvPr>
          <p:cNvSpPr txBox="1"/>
          <p:nvPr/>
        </p:nvSpPr>
        <p:spPr>
          <a:xfrm>
            <a:off x="1353564" y="1550228"/>
            <a:ext cx="1354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Eventhouse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7C12C-9686-1CB4-4FBB-545CC4D69E8D}"/>
              </a:ext>
            </a:extLst>
          </p:cNvPr>
          <p:cNvSpPr txBox="1"/>
          <p:nvPr/>
        </p:nvSpPr>
        <p:spPr>
          <a:xfrm>
            <a:off x="1052754" y="4337018"/>
            <a:ext cx="95940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Adaptive behavior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Eventhouse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offers a robust mechanism that intelligently batches incoming data streams into one or more Parquet files,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structured for analysis. Batching data streams is important when dealing with trickling data.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Writing many small Parquet files into the lake can be inefficient resulting in higher costs and poor 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highlight>
                <a:srgbClr val="FFFFFF"/>
              </a:highlight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Eventhouse's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adaptive mechanism can delay write operations for up to a few hours if there isn’t enough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to create optimal Parquet files. This ensures Parquet files are optimal in size and adhere to Delta Lake best practices.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Eventhouse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adaptive mechanism ensures that the Parquet files are primed for analysis and balances the need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highlight>
                  <a:srgbClr val="FFFFFF"/>
                </a:highlight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prompt data availability with cost and performance considerations.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C105A7-FD3F-70AC-BC6D-362BB96C8A47}"/>
              </a:ext>
            </a:extLst>
          </p:cNvPr>
          <p:cNvSpPr/>
          <p:nvPr/>
        </p:nvSpPr>
        <p:spPr>
          <a:xfrm>
            <a:off x="8180294" y="1758679"/>
            <a:ext cx="3612777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ECFDFC-420E-AF89-855F-9B29D603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814" y="1440309"/>
            <a:ext cx="603694" cy="6153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457811-1C8F-0E8D-5DC2-B1BDC629F6A8}"/>
              </a:ext>
            </a:extLst>
          </p:cNvPr>
          <p:cNvSpPr txBox="1"/>
          <p:nvPr/>
        </p:nvSpPr>
        <p:spPr>
          <a:xfrm>
            <a:off x="8662686" y="1573479"/>
            <a:ext cx="1270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35531BB6-FF90-12B0-A60D-09E7BF62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618" y="2759691"/>
            <a:ext cx="4953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34FB7B-1EBF-200A-B293-FFD172FA07D5}"/>
              </a:ext>
            </a:extLst>
          </p:cNvPr>
          <p:cNvSpPr txBox="1"/>
          <p:nvPr/>
        </p:nvSpPr>
        <p:spPr>
          <a:xfrm>
            <a:off x="8448732" y="3196236"/>
            <a:ext cx="87665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OneLake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Table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2B70D1-9BBE-0913-A81D-FCC61AEDEF54}"/>
              </a:ext>
            </a:extLst>
          </p:cNvPr>
          <p:cNvSpPr txBox="1"/>
          <p:nvPr/>
        </p:nvSpPr>
        <p:spPr>
          <a:xfrm>
            <a:off x="7594258" y="2742784"/>
            <a:ext cx="853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Shortcut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139B1DB-AA4E-CAD8-ECB0-EE728A6A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88" y="2046693"/>
            <a:ext cx="606035" cy="61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168B80-3271-06C7-A47F-3420C9CD2AFC}"/>
              </a:ext>
            </a:extLst>
          </p:cNvPr>
          <p:cNvSpPr txBox="1"/>
          <p:nvPr/>
        </p:nvSpPr>
        <p:spPr>
          <a:xfrm>
            <a:off x="9828274" y="2524914"/>
            <a:ext cx="12442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SQL Endpoint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96FB9C-C10E-6918-E443-F71A447F4B66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>
          <a:xfrm flipV="1">
            <a:off x="7525870" y="3012104"/>
            <a:ext cx="1058748" cy="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EBA0C0-5366-73B3-63BB-F8BA32964D0A}"/>
              </a:ext>
            </a:extLst>
          </p:cNvPr>
          <p:cNvCxnSpPr>
            <a:cxnSpLocks/>
          </p:cNvCxnSpPr>
          <p:nvPr/>
        </p:nvCxnSpPr>
        <p:spPr>
          <a:xfrm flipV="1">
            <a:off x="13461436" y="2687898"/>
            <a:ext cx="706042" cy="324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723C2C9-4A21-321E-2098-58B5502BB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55" y="2966089"/>
            <a:ext cx="464863" cy="4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07A924C-42F9-23BC-55B3-E75B8B85BA75}"/>
              </a:ext>
            </a:extLst>
          </p:cNvPr>
          <p:cNvSpPr txBox="1"/>
          <p:nvPr/>
        </p:nvSpPr>
        <p:spPr>
          <a:xfrm>
            <a:off x="9755295" y="3361488"/>
            <a:ext cx="17452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Fabric or Databricks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9468CD-D0A9-D29A-B28A-8D7448842600}"/>
              </a:ext>
            </a:extLst>
          </p:cNvPr>
          <p:cNvCxnSpPr>
            <a:cxnSpLocks/>
            <a:stCxn id="34" idx="3"/>
            <a:endCxn id="2056" idx="1"/>
          </p:cNvCxnSpPr>
          <p:nvPr/>
        </p:nvCxnSpPr>
        <p:spPr>
          <a:xfrm flipV="1">
            <a:off x="9079918" y="2355538"/>
            <a:ext cx="1159570" cy="65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9014DD-CD9C-6CED-569F-DBFE2A15B3D3}"/>
              </a:ext>
            </a:extLst>
          </p:cNvPr>
          <p:cNvCxnSpPr>
            <a:cxnSpLocks/>
            <a:stCxn id="34" idx="3"/>
            <a:endCxn id="2058" idx="1"/>
          </p:cNvCxnSpPr>
          <p:nvPr/>
        </p:nvCxnSpPr>
        <p:spPr>
          <a:xfrm>
            <a:off x="9079918" y="3012104"/>
            <a:ext cx="1064037" cy="18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Databricks Credentials • Databricks">
            <a:extLst>
              <a:ext uri="{FF2B5EF4-FFF2-40B4-BE49-F238E27FC236}">
                <a16:creationId xmlns:a16="http://schemas.microsoft.com/office/drawing/2014/main" id="{82C2B3C1-9D8D-4B35-1424-CB544157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938" y="3050561"/>
            <a:ext cx="320124" cy="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47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3" grpId="0" animBg="1"/>
      <p:bldP spid="45" grpId="0" animBg="1"/>
      <p:bldP spid="46" grpId="0" animBg="1"/>
      <p:bldP spid="47" grpId="0" animBg="1"/>
      <p:bldP spid="52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6B906-29A1-D834-4883-78C82B85C91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D5147-1367-3A5B-2050-3FFAA8CA11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F94329-C495-DE15-D737-14A5C7865F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4D29A7-8FCD-D080-2DE7-1EE1936D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8"/>
            <a:ext cx="12192000" cy="68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7617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07A88-8FB2-DB7C-AD6E-1ABF58029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Eventhouse</a:t>
            </a:r>
            <a:r>
              <a:rPr lang="en-US"/>
              <a:t> and </a:t>
            </a:r>
            <a:r>
              <a:rPr lang="en-US" err="1"/>
              <a:t>OneLake</a:t>
            </a:r>
            <a:endParaRPr lang="en-CH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BDFBDA8-683A-D1AB-9A31-CECAB0A1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27" y="2464701"/>
            <a:ext cx="807904" cy="8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A4D5B-A9CD-B34E-27AC-04F8F693A821}"/>
              </a:ext>
            </a:extLst>
          </p:cNvPr>
          <p:cNvSpPr txBox="1"/>
          <p:nvPr/>
        </p:nvSpPr>
        <p:spPr>
          <a:xfrm>
            <a:off x="1188833" y="3201337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KQL Database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24FFBFBA-B7C4-112A-1124-84A1982407DD}"/>
              </a:ext>
            </a:extLst>
          </p:cNvPr>
          <p:cNvSpPr/>
          <p:nvPr/>
        </p:nvSpPr>
        <p:spPr>
          <a:xfrm>
            <a:off x="1815613" y="1732376"/>
            <a:ext cx="3918672" cy="85545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C93A83-FED4-4CDE-2BA7-120E5D89A5D1}"/>
              </a:ext>
            </a:extLst>
          </p:cNvPr>
          <p:cNvGrpSpPr/>
          <p:nvPr/>
        </p:nvGrpSpPr>
        <p:grpSpPr>
          <a:xfrm>
            <a:off x="5286780" y="2587831"/>
            <a:ext cx="727643" cy="589675"/>
            <a:chOff x="6585460" y="4069414"/>
            <a:chExt cx="695042" cy="583824"/>
          </a:xfrm>
        </p:grpSpPr>
        <p:pic>
          <p:nvPicPr>
            <p:cNvPr id="20" name="Picture 22" descr="Understanding the Parquet file format">
              <a:extLst>
                <a:ext uri="{FF2B5EF4-FFF2-40B4-BE49-F238E27FC236}">
                  <a16:creationId xmlns:a16="http://schemas.microsoft.com/office/drawing/2014/main" id="{504A10FE-F0E2-A44B-F0C5-63FC5B8DB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372" r="13457"/>
            <a:stretch/>
          </p:blipFill>
          <p:spPr bwMode="auto">
            <a:xfrm>
              <a:off x="6585460" y="4147170"/>
              <a:ext cx="476550" cy="50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4" descr="Understanding the Delta Lake Transaction Log - Databricks Blog">
              <a:extLst>
                <a:ext uri="{FF2B5EF4-FFF2-40B4-BE49-F238E27FC236}">
                  <a16:creationId xmlns:a16="http://schemas.microsoft.com/office/drawing/2014/main" id="{9AC09E0A-CE27-AA96-D069-8CB80AC72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11" r="18631" b="22785"/>
            <a:stretch/>
          </p:blipFill>
          <p:spPr bwMode="auto">
            <a:xfrm>
              <a:off x="7006882" y="4069414"/>
              <a:ext cx="273620" cy="27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1C105A7-FD3F-70AC-BC6D-362BB96C8A47}"/>
              </a:ext>
            </a:extLst>
          </p:cNvPr>
          <p:cNvSpPr/>
          <p:nvPr/>
        </p:nvSpPr>
        <p:spPr>
          <a:xfrm>
            <a:off x="6360224" y="1565499"/>
            <a:ext cx="5432847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ECFDFC-420E-AF89-855F-9B29D603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98" y="1212385"/>
            <a:ext cx="603694" cy="6153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457811-1C8F-0E8D-5DC2-B1BDC629F6A8}"/>
              </a:ext>
            </a:extLst>
          </p:cNvPr>
          <p:cNvSpPr txBox="1"/>
          <p:nvPr/>
        </p:nvSpPr>
        <p:spPr>
          <a:xfrm>
            <a:off x="6880370" y="1358857"/>
            <a:ext cx="1270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35531BB6-FF90-12B0-A60D-09E7BF62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719" y="2566511"/>
            <a:ext cx="4953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34FB7B-1EBF-200A-B293-FFD172FA07D5}"/>
              </a:ext>
            </a:extLst>
          </p:cNvPr>
          <p:cNvSpPr txBox="1"/>
          <p:nvPr/>
        </p:nvSpPr>
        <p:spPr>
          <a:xfrm>
            <a:off x="6691470" y="3111214"/>
            <a:ext cx="87665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OneLake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Table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2B70D1-9BBE-0913-A81D-FCC61AEDEF54}"/>
              </a:ext>
            </a:extLst>
          </p:cNvPr>
          <p:cNvSpPr txBox="1"/>
          <p:nvPr/>
        </p:nvSpPr>
        <p:spPr>
          <a:xfrm>
            <a:off x="6019477" y="2512477"/>
            <a:ext cx="853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Shortcut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139B1DB-AA4E-CAD8-ECB0-EE728A6A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88" y="1853513"/>
            <a:ext cx="606035" cy="61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168B80-3271-06C7-A47F-3420C9CD2AFC}"/>
              </a:ext>
            </a:extLst>
          </p:cNvPr>
          <p:cNvSpPr txBox="1"/>
          <p:nvPr/>
        </p:nvSpPr>
        <p:spPr>
          <a:xfrm>
            <a:off x="9828274" y="2331734"/>
            <a:ext cx="12442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SQL Endpoint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96FB9C-C10E-6918-E443-F71A447F4B66}"/>
              </a:ext>
            </a:extLst>
          </p:cNvPr>
          <p:cNvCxnSpPr>
            <a:cxnSpLocks/>
          </p:cNvCxnSpPr>
          <p:nvPr/>
        </p:nvCxnSpPr>
        <p:spPr>
          <a:xfrm>
            <a:off x="6096000" y="2818924"/>
            <a:ext cx="748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723C2C9-4A21-321E-2098-58B5502BB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55" y="2772909"/>
            <a:ext cx="464863" cy="4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07A924C-42F9-23BC-55B3-E75B8B85BA75}"/>
              </a:ext>
            </a:extLst>
          </p:cNvPr>
          <p:cNvSpPr txBox="1"/>
          <p:nvPr/>
        </p:nvSpPr>
        <p:spPr>
          <a:xfrm>
            <a:off x="9755295" y="3168308"/>
            <a:ext cx="17452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Fabric or Databricks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9468CD-D0A9-D29A-B28A-8D7448842600}"/>
              </a:ext>
            </a:extLst>
          </p:cNvPr>
          <p:cNvCxnSpPr>
            <a:cxnSpLocks/>
            <a:stCxn id="34" idx="3"/>
            <a:endCxn id="2056" idx="1"/>
          </p:cNvCxnSpPr>
          <p:nvPr/>
        </p:nvCxnSpPr>
        <p:spPr>
          <a:xfrm flipV="1">
            <a:off x="7311019" y="2162358"/>
            <a:ext cx="2928469" cy="65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9014DD-CD9C-6CED-569F-DBFE2A15B3D3}"/>
              </a:ext>
            </a:extLst>
          </p:cNvPr>
          <p:cNvCxnSpPr>
            <a:cxnSpLocks/>
            <a:stCxn id="34" idx="3"/>
            <a:endCxn id="2058" idx="1"/>
          </p:cNvCxnSpPr>
          <p:nvPr/>
        </p:nvCxnSpPr>
        <p:spPr>
          <a:xfrm>
            <a:off x="7311019" y="2818924"/>
            <a:ext cx="2832936" cy="18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Databricks Credentials • Databricks">
            <a:extLst>
              <a:ext uri="{FF2B5EF4-FFF2-40B4-BE49-F238E27FC236}">
                <a16:creationId xmlns:a16="http://schemas.microsoft.com/office/drawing/2014/main" id="{82C2B3C1-9D8D-4B35-1424-CB544157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938" y="2857381"/>
            <a:ext cx="320124" cy="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8C46B527-5229-1E16-6EF8-BDAEB46F48A4}"/>
              </a:ext>
            </a:extLst>
          </p:cNvPr>
          <p:cNvSpPr/>
          <p:nvPr/>
        </p:nvSpPr>
        <p:spPr>
          <a:xfrm rot="5400000">
            <a:off x="1864026" y="3002109"/>
            <a:ext cx="238894" cy="13760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384E2-7E1A-41DF-8650-DF55FE11DF2F}"/>
              </a:ext>
            </a:extLst>
          </p:cNvPr>
          <p:cNvSpPr txBox="1"/>
          <p:nvPr/>
        </p:nvSpPr>
        <p:spPr>
          <a:xfrm>
            <a:off x="2192173" y="4062790"/>
            <a:ext cx="43983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 KQL (SQL) queries to analyze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See latest and greatest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 from tables, materialized views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Leverage all KQL 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 set size should be &lt; 500’000 rows and 64 MB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5988B68-F7B3-7558-D2A5-198C83D2265B}"/>
              </a:ext>
            </a:extLst>
          </p:cNvPr>
          <p:cNvSpPr/>
          <p:nvPr/>
        </p:nvSpPr>
        <p:spPr>
          <a:xfrm>
            <a:off x="1730403" y="4058662"/>
            <a:ext cx="506139" cy="120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B704DA-182A-5B9F-6DAF-24900BFC1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684" y="5701022"/>
            <a:ext cx="2608591" cy="860703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B252DA-642B-F4D1-4A3A-C65E1EA82C25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1602980" y="5304131"/>
            <a:ext cx="377300" cy="396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1B87A2-A9C3-A306-DB8A-86E38E5C031C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990174" y="5304131"/>
            <a:ext cx="2245391" cy="369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10">
            <a:extLst>
              <a:ext uri="{FF2B5EF4-FFF2-40B4-BE49-F238E27FC236}">
                <a16:creationId xmlns:a16="http://schemas.microsoft.com/office/drawing/2014/main" id="{C7B6BDCF-5D4E-E57E-D6D1-3358CD136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90" y="5663849"/>
            <a:ext cx="464863" cy="4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276719-B3CE-7805-E10D-A732B2F581F0}"/>
              </a:ext>
            </a:extLst>
          </p:cNvPr>
          <p:cNvSpPr txBox="1"/>
          <p:nvPr/>
        </p:nvSpPr>
        <p:spPr>
          <a:xfrm>
            <a:off x="3656583" y="5867102"/>
            <a:ext cx="174528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Fabric or Databricks</a:t>
            </a:r>
            <a:endParaRPr kumimoji="0" lang="en-C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4" name="Picture 12" descr="Databricks Credentials • Databricks">
            <a:extLst>
              <a:ext uri="{FF2B5EF4-FFF2-40B4-BE49-F238E27FC236}">
                <a16:creationId xmlns:a16="http://schemas.microsoft.com/office/drawing/2014/main" id="{6BD8961F-12D8-C633-3E05-773ED19FF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59" y="6154753"/>
            <a:ext cx="320124" cy="3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CE6E249-E7A2-49FB-B19C-D179BC104868}"/>
              </a:ext>
            </a:extLst>
          </p:cNvPr>
          <p:cNvSpPr/>
          <p:nvPr/>
        </p:nvSpPr>
        <p:spPr>
          <a:xfrm>
            <a:off x="3069260" y="5673927"/>
            <a:ext cx="2332610" cy="8877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D098CC-1E81-5E81-A1A5-B72317F9E35C}"/>
              </a:ext>
            </a:extLst>
          </p:cNvPr>
          <p:cNvSpPr txBox="1"/>
          <p:nvPr/>
        </p:nvSpPr>
        <p:spPr>
          <a:xfrm>
            <a:off x="7203443" y="4040912"/>
            <a:ext cx="41905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 SQL/Spark queries to analyze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See replicated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Only tables are mirrored (no functions or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mv’s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Resultset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size can be &gt; 500’000 rows and 64 MB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-&gt; e.g. source for machine learning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0A467-768E-52B5-3FAF-598E67DFBADB}"/>
              </a:ext>
            </a:extLst>
          </p:cNvPr>
          <p:cNvSpPr/>
          <p:nvPr/>
        </p:nvSpPr>
        <p:spPr>
          <a:xfrm>
            <a:off x="1031244" y="1561372"/>
            <a:ext cx="5257801" cy="236668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88CB95-10C9-CF3C-9306-965C6D43CA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22" y="1338184"/>
            <a:ext cx="528444" cy="5242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74E559-58AD-81F6-33BF-1E96F8C0D1C2}"/>
              </a:ext>
            </a:extLst>
          </p:cNvPr>
          <p:cNvSpPr txBox="1"/>
          <p:nvPr/>
        </p:nvSpPr>
        <p:spPr>
          <a:xfrm>
            <a:off x="1353564" y="1357048"/>
            <a:ext cx="1354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Eventhouse</a:t>
            </a: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441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25" grpId="0"/>
      <p:bldP spid="31" grpId="0" animBg="1"/>
      <p:bldP spid="43" grpId="0" animBg="1"/>
      <p:bldP spid="49" grpId="0" animBg="1"/>
      <p:bldP spid="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7EBE0-F026-2B10-953B-952EC569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AD36B65-A2F0-FF59-3946-1394D867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94DFE-D944-B1F6-FC8D-ACFB8ACA92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1D87F-E0B9-B9CF-4ED4-3DE8034747C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9085C-5CD5-9925-9512-FC3E562904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14F33-FC48-CFAA-BFFB-5EEDC1C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6CDFC21-FF79-C0FE-DD77-36E6052CEC81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234B4C5-D4B9-EB6D-1E4D-38252C9CB041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C48B8C-83A3-677F-937F-AB319508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79360C-7034-C8C2-F435-89F2B0A04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4EA5F69-A6D6-06F7-1B32-84E4E3132449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3AB6FA-8248-A66D-B6C3-1876DF51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22BBBF-8EA2-5AD1-E272-1F920E4BE547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299967-2D13-F641-A0EE-19A05D5D7981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0BB8745-C36F-7888-C6D7-1B6CBDA8B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A35456-5FF1-8E40-A97F-842EB3C8F295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E8CF4392-0756-3A22-CBF9-9B1CDEC4FFA6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84A14DA-44E2-E5E8-4952-D3A2193A7988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AB2F0B2-5FB6-E3D8-EF13-4A4A07095059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3680F4E-A813-1075-2518-F5C7DB7ACBA8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37FFE4CE-8D7D-407E-6D49-F7737391F585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E68A4D72-2F20-D6A5-0C3D-2F5C9C6F15D9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A927A864-04E6-908B-CC3C-0837B13A36AC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69754FB0-2A21-9452-DF54-F7F3FCB61D90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704F0691-271C-4FA0-A871-490313ED5C6D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8A67F96E-86A2-4A0B-1959-A3C5F52B9FDA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9D671C31-A901-8E29-65D1-AF44AD6EA9DD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FE96E3C-D98E-46F7-36ED-217648C41520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BCB680A-B91B-19CF-8AAD-24441073356C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7B639E35-A74E-CEA3-8985-3408C0DAD2DC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8250DFF2-28E8-935D-D2F9-F3665B45260F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811D7AEE-DBA6-5A86-F6D3-AE04F549C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84D88C-07A1-5DD8-6B31-46E8DC7FA1C8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3DF70D9-9E74-84D4-F5C6-52430C3FA8A0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212ADF3B-BA4D-D2BC-1520-0A490FE11B18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21ACB42D-7E26-3837-4205-915DA3B58F8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BC08FCC-C75C-68C4-FCFC-59109B12D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DCEC7B-FF58-AF8A-FA2D-DC86C55BEE6C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A4E5A58-D70A-5BBD-759D-9A7A58049215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2C1201A0-6227-4AB7-49E5-846009E41873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6D136020-4718-41FB-0061-B8E39D15DCE6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D475E16A-F349-7988-9C31-865A8F869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7BC263A-E323-30E8-4141-5BF9A5848DB0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A502656-1BEB-ECD6-BF37-B201BEFD25C5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69F64929-8129-A42A-7CE5-62972B3D497B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197FEA04-2DEF-D6F3-5662-9AB4CF67F6FF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5B1F1742-9A0E-E788-DD16-8E20DDF9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A778336-D0BB-6375-5562-4ED8D57C4157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606EDCB-8BD7-BDD7-B2EE-A7C0208B4B4E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3BD0492F-7D02-EFD2-0FA3-9C922082DD53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229442A1-00DB-728F-3C27-8A5A54B93B1B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139AE103-2D8C-EA4D-C5E5-884C9ADD8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55834A74-0BF4-FB32-C4D0-FF52CC5DA448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E3FA1C8-15F3-B3E9-E57E-9725C3A6ECF0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5A9DD14-256B-68CF-9CF8-0BE5AA08448E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40078E61-D031-124F-DF99-C52DA31AFC20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779CCC40-FD2E-9E12-BBA8-180BD92CECFA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3A625390-8D0C-D7F1-BD17-F93EFAD4C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4D69719-CF65-0D9E-7C21-901205FB5A42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5BB78668-6691-AA58-8D35-307D2492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47E6E926-5344-39BF-62BB-6986DEBE7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C3EF0F49-32D2-771E-82B9-E9F66323160A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AD6FC9AD-75C0-73BD-7B62-EC7563D6B8B0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1CDAB9-26B2-41E5-EC47-97BB649D0D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7E72204-F0C8-AD7B-0F76-3A87C35103ED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BF7724-A433-7605-90CE-DA1C3AE7FBB2}"/>
              </a:ext>
            </a:extLst>
          </p:cNvPr>
          <p:cNvSpPr/>
          <p:nvPr/>
        </p:nvSpPr>
        <p:spPr bwMode="auto">
          <a:xfrm>
            <a:off x="7640713" y="1825430"/>
            <a:ext cx="3404876" cy="1603569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377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26B29A-1719-2A49-093E-7C6A767CDB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CFFF5-70B0-4798-CC95-571714D6BD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477E639-77FA-4FA6-9DD9-A1BC745A06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de-CH"/>
              <a:t>KQL Magic</a:t>
            </a:r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98B05D-E544-7443-98A1-E48F76F4A14C}"/>
              </a:ext>
            </a:extLst>
          </p:cNvPr>
          <p:cNvSpPr txBox="1"/>
          <p:nvPr/>
        </p:nvSpPr>
        <p:spPr>
          <a:xfrm>
            <a:off x="584203" y="1423943"/>
            <a:ext cx="11121978" cy="9143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'AAPL'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'MSFT'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'ORCL'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'NVDA'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'ABBN.SW'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'GOOG'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(1996-01-01)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30d)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A40F6B-8932-775C-722F-7945230D7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463246"/>
            <a:ext cx="11121981" cy="38667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2786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7CD06-DA68-F61A-256C-A690B47148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A40D8-88C3-E2A1-77A2-B1069A7959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FC49E-0945-C6CF-0442-E72A9B1071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de-CH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KQL Magic –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Compare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som</a:t>
            </a:r>
            <a:r>
              <a:rPr lang="en-US" sz="2800" b="0">
                <a:solidFill>
                  <a:srgbClr val="FFFFFF"/>
                </a:solidFill>
              </a:rPr>
              <a:t>e shares</a:t>
            </a:r>
            <a:endParaRPr kumimoji="0" lang="en-CH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B7818-FEA2-3722-1380-9C274E11AD4D}"/>
              </a:ext>
            </a:extLst>
          </p:cNvPr>
          <p:cNvSpPr txBox="1"/>
          <p:nvPr/>
        </p:nvSpPr>
        <p:spPr>
          <a:xfrm>
            <a:off x="584200" y="1307209"/>
            <a:ext cx="9627636" cy="1093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(2020-01-01)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(2021-05-01))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'AAPL'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'GOOG'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'MSFT'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pivot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timechart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ysplit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panels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600" err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FE0D9-3650-7D32-8F43-B9B24589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47" y="2509362"/>
            <a:ext cx="7192322" cy="4141034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90367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D4D7E-5D4A-4D78-1ABA-18630FFDD8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noProof="0" smtClean="0"/>
              <a:pPr/>
              <a:t>34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1D048-3D08-DEE8-DD1A-AB224BB12EA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2D5EA-8ABD-3246-5CEF-AB25E281E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KQL Magic </a:t>
            </a:r>
            <a:r>
              <a:rPr lang="en-US" sz="3200" b="0" noProof="0"/>
              <a:t>– add derived values</a:t>
            </a:r>
            <a:endParaRPr lang="en-US" b="0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4026F7-6CF7-5267-25FC-D273CD142E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354217"/>
          </a:xfrm>
        </p:spPr>
        <p:txBody>
          <a:bodyPr/>
          <a:lstStyle/>
          <a:p>
            <a:r>
              <a:rPr lang="en-US" noProof="0" err="1"/>
              <a:t>Gold_Stock</a:t>
            </a:r>
            <a:r>
              <a:rPr lang="en-US" noProof="0"/>
              <a:t> provides correct numbers, but we just get the close value, but not the gain for each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/>
              <a:t>A few lines of KQL let us create this calculate columns</a:t>
            </a:r>
          </a:p>
          <a:p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DF2B6-E87D-80B2-3972-2D39ED74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7" y="2267426"/>
            <a:ext cx="521321" cy="6818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698BF7-7FC4-A6A0-7FC5-058DF5254AA9}"/>
              </a:ext>
            </a:extLst>
          </p:cNvPr>
          <p:cNvGrpSpPr/>
          <p:nvPr/>
        </p:nvGrpSpPr>
        <p:grpSpPr>
          <a:xfrm>
            <a:off x="293432" y="3068884"/>
            <a:ext cx="1590799" cy="2904083"/>
            <a:chOff x="8802137" y="2952025"/>
            <a:chExt cx="2054247" cy="31888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5D7702-C09D-A52D-E717-95A4DC730075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09BFD26-28E7-09DB-513D-F61080F56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34AD76C-701C-D0DB-E7F5-D5BB3A97C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867BD6-516F-2685-CDFE-692716B46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655175-BF0E-3F26-1390-02BF0750FDC6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3CEF0D1-C02C-EBF4-78E2-8B3D60E8B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471" y="4902356"/>
            <a:ext cx="3457598" cy="14443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D632AA-18E5-6D38-FEF3-D5F341C48DC9}"/>
              </a:ext>
            </a:extLst>
          </p:cNvPr>
          <p:cNvSpPr txBox="1"/>
          <p:nvPr/>
        </p:nvSpPr>
        <p:spPr>
          <a:xfrm>
            <a:off x="2069091" y="2623693"/>
            <a:ext cx="6689421" cy="10938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5034E7-6D32-3D63-D790-714914099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471" y="4902356"/>
            <a:ext cx="4618237" cy="14443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BBA3C8-8206-44C9-0994-C0369C1F90FC}"/>
              </a:ext>
            </a:extLst>
          </p:cNvPr>
          <p:cNvSpPr txBox="1"/>
          <p:nvPr/>
        </p:nvSpPr>
        <p:spPr>
          <a:xfrm>
            <a:off x="2069091" y="2623693"/>
            <a:ext cx="6689420" cy="12734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3EE78A3-DC90-B37B-23EB-A73628804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6471" y="4902356"/>
            <a:ext cx="5393543" cy="14443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9F6B16-EF4F-E618-7E5F-E1DEA7348AE3}"/>
              </a:ext>
            </a:extLst>
          </p:cNvPr>
          <p:cNvSpPr txBox="1"/>
          <p:nvPr/>
        </p:nvSpPr>
        <p:spPr>
          <a:xfrm>
            <a:off x="2069091" y="2623693"/>
            <a:ext cx="6689419" cy="14529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291E00-1A0E-1A0C-C88A-90D424F03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472" y="4902356"/>
            <a:ext cx="7979834" cy="14443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BDC29D-52A8-FE48-996F-53B86422DE4E}"/>
              </a:ext>
            </a:extLst>
          </p:cNvPr>
          <p:cNvSpPr txBox="1"/>
          <p:nvPr/>
        </p:nvSpPr>
        <p:spPr>
          <a:xfrm>
            <a:off x="2069091" y="2623693"/>
            <a:ext cx="6689418" cy="1632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E66610-61FD-F36E-15E6-C93BBFDE9F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6471" y="4902356"/>
            <a:ext cx="9419633" cy="14443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458B49-8C66-6B04-5F10-094A1C98305F}"/>
              </a:ext>
            </a:extLst>
          </p:cNvPr>
          <p:cNvSpPr txBox="1"/>
          <p:nvPr/>
        </p:nvSpPr>
        <p:spPr>
          <a:xfrm>
            <a:off x="2069091" y="2623693"/>
            <a:ext cx="6689417" cy="1812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gainPct100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100,2)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913156-92D3-1684-B512-3B8409F7A8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6471" y="4902356"/>
            <a:ext cx="9399287" cy="14443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1A6E9D-E051-97E7-9238-EB5DC0C96371}"/>
              </a:ext>
            </a:extLst>
          </p:cNvPr>
          <p:cNvSpPr txBox="1"/>
          <p:nvPr/>
        </p:nvSpPr>
        <p:spPr>
          <a:xfrm>
            <a:off x="2069091" y="2623693"/>
            <a:ext cx="6686823" cy="1991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noProof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en-US" sz="1600" b="0" noProof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gainPct100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100,2)</a:t>
            </a:r>
          </a:p>
          <a:p>
            <a:pPr>
              <a:lnSpc>
                <a:spcPts val="1425"/>
              </a:lnSpc>
            </a:pP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gainLoss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b="0" noProof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</a:t>
            </a:r>
            <a:r>
              <a:rPr lang="en-US" sz="1600" b="0" noProof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 noProof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en-US" sz="1600" b="0" noProof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&lt;0,-1,0))</a:t>
            </a:r>
          </a:p>
        </p:txBody>
      </p:sp>
    </p:spTree>
    <p:extLst>
      <p:ext uri="{BB962C8B-B14F-4D97-AF65-F5344CB8AC3E}">
        <p14:creationId xmlns:p14="http://schemas.microsoft.com/office/powerpoint/2010/main" val="893160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4AB35-CDBE-E31A-9348-7745131F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39F71-B878-557A-FC36-B4F2E63C0B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34800-44A7-4E20-E3BF-6D82D66824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5A193-71DE-B169-0CE1-5F4D68E1B0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KQL Magic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63B5A-ABEC-B646-F85F-E897F6D00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984885"/>
          </a:xfrm>
        </p:spPr>
        <p:txBody>
          <a:bodyPr/>
          <a:lstStyle/>
          <a:p>
            <a:r>
              <a:rPr lang="de-CH" err="1"/>
              <a:t>Gold_Stock</a:t>
            </a:r>
            <a:r>
              <a:rPr lang="de-CH"/>
              <a:t> </a:t>
            </a:r>
            <a:r>
              <a:rPr lang="de-CH" err="1"/>
              <a:t>provides</a:t>
            </a:r>
            <a:r>
              <a:rPr lang="de-CH"/>
              <a:t> </a:t>
            </a:r>
            <a:r>
              <a:rPr lang="de-CH" err="1"/>
              <a:t>correct</a:t>
            </a:r>
            <a:r>
              <a:rPr lang="de-CH"/>
              <a:t> </a:t>
            </a:r>
            <a:r>
              <a:rPr lang="de-CH" err="1"/>
              <a:t>numbers</a:t>
            </a:r>
            <a:r>
              <a:rPr lang="de-CH"/>
              <a:t>, but </a:t>
            </a:r>
            <a:r>
              <a:rPr lang="de-CH" err="1"/>
              <a:t>we</a:t>
            </a:r>
            <a:r>
              <a:rPr lang="de-CH"/>
              <a:t> just </a:t>
            </a:r>
            <a:r>
              <a:rPr lang="de-CH" err="1"/>
              <a:t>get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close</a:t>
            </a:r>
            <a:r>
              <a:rPr lang="de-CH"/>
              <a:t> </a:t>
            </a:r>
            <a:r>
              <a:rPr lang="de-CH" err="1"/>
              <a:t>value</a:t>
            </a:r>
            <a:r>
              <a:rPr lang="de-CH"/>
              <a:t>, but not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gain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each</a:t>
            </a:r>
            <a:r>
              <a:rPr lang="de-CH"/>
              <a:t> </a:t>
            </a:r>
            <a:r>
              <a:rPr lang="de-CH" err="1"/>
              <a:t>day</a:t>
            </a:r>
            <a:r>
              <a:rPr lang="de-CH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/>
              <a:t>A </a:t>
            </a:r>
            <a:r>
              <a:rPr lang="de-CH" err="1"/>
              <a:t>few</a:t>
            </a:r>
            <a:r>
              <a:rPr lang="de-CH"/>
              <a:t> </a:t>
            </a:r>
            <a:r>
              <a:rPr lang="de-CH" err="1"/>
              <a:t>lines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KQL </a:t>
            </a:r>
            <a:r>
              <a:rPr lang="de-CH" err="1"/>
              <a:t>let</a:t>
            </a:r>
            <a:r>
              <a:rPr lang="de-CH"/>
              <a:t> </a:t>
            </a:r>
            <a:r>
              <a:rPr lang="de-CH" err="1"/>
              <a:t>us</a:t>
            </a:r>
            <a:r>
              <a:rPr lang="de-CH"/>
              <a:t> </a:t>
            </a:r>
            <a:r>
              <a:rPr lang="de-CH" err="1"/>
              <a:t>create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calculate</a:t>
            </a:r>
            <a:r>
              <a:rPr lang="de-CH"/>
              <a:t> </a:t>
            </a:r>
            <a:r>
              <a:rPr lang="de-CH" err="1"/>
              <a:t>columns</a:t>
            </a:r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36341-5F0B-95A8-55CA-592CAB8C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7" y="2267426"/>
            <a:ext cx="521321" cy="6818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4C947F-B0C6-89A0-ECBC-36D29E65D32F}"/>
              </a:ext>
            </a:extLst>
          </p:cNvPr>
          <p:cNvGrpSpPr/>
          <p:nvPr/>
        </p:nvGrpSpPr>
        <p:grpSpPr>
          <a:xfrm>
            <a:off x="261061" y="2944480"/>
            <a:ext cx="1700261" cy="3116277"/>
            <a:chOff x="8802137" y="2952025"/>
            <a:chExt cx="2054247" cy="31888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F169BA-7B16-F394-4C57-748A8631D94E}"/>
                </a:ext>
              </a:extLst>
            </p:cNvPr>
            <p:cNvGrpSpPr/>
            <p:nvPr/>
          </p:nvGrpSpPr>
          <p:grpSpPr>
            <a:xfrm>
              <a:off x="8866633" y="2952025"/>
              <a:ext cx="1989751" cy="3157446"/>
              <a:chOff x="8639391" y="3638348"/>
              <a:chExt cx="1989751" cy="315744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488C365-2F64-E247-B560-874150C56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9391" y="3638348"/>
                <a:ext cx="1598842" cy="44630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8D343E-8D67-27B3-E757-DA6181A1C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2255"/>
              <a:stretch/>
            </p:blipFill>
            <p:spPr>
              <a:xfrm>
                <a:off x="8724910" y="4112398"/>
                <a:ext cx="1904232" cy="268339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BF5B95-A215-26B5-DB22-DD9C1E14C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3959" t="15105" b="14392"/>
              <a:stretch/>
            </p:blipFill>
            <p:spPr>
              <a:xfrm>
                <a:off x="9430206" y="4093900"/>
                <a:ext cx="955740" cy="189177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A0326F-D986-B07F-1671-CA04253CD208}"/>
                </a:ext>
              </a:extLst>
            </p:cNvPr>
            <p:cNvSpPr/>
            <p:nvPr/>
          </p:nvSpPr>
          <p:spPr bwMode="auto">
            <a:xfrm>
              <a:off x="8802137" y="2963967"/>
              <a:ext cx="2054247" cy="317692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5C7C9C-9CD5-2204-D0C9-AB6959D45DB6}"/>
              </a:ext>
            </a:extLst>
          </p:cNvPr>
          <p:cNvSpPr txBox="1"/>
          <p:nvPr/>
        </p:nvSpPr>
        <p:spPr>
          <a:xfrm>
            <a:off x="2242078" y="2991968"/>
            <a:ext cx="7035580" cy="306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-alter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folder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"Gold"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"MSFT"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gainPct100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100,2)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gainLoss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iif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&lt;0,-1,0))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project-away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4FEE3-4D42-6E91-8707-75F0A1F9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867" y="2262644"/>
            <a:ext cx="521321" cy="68183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6F21C-78F1-E2C3-E185-DD55144C8CA7}"/>
              </a:ext>
            </a:extLst>
          </p:cNvPr>
          <p:cNvGrpSpPr/>
          <p:nvPr/>
        </p:nvGrpSpPr>
        <p:grpSpPr>
          <a:xfrm>
            <a:off x="9509637" y="2991968"/>
            <a:ext cx="2421302" cy="1198577"/>
            <a:chOff x="5516750" y="4526362"/>
            <a:chExt cx="3457577" cy="18214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F48318C-2F0D-BF50-929F-1DCA0B2BB582}"/>
                </a:ext>
              </a:extLst>
            </p:cNvPr>
            <p:cNvGrpSpPr/>
            <p:nvPr/>
          </p:nvGrpSpPr>
          <p:grpSpPr>
            <a:xfrm>
              <a:off x="5516751" y="4556301"/>
              <a:ext cx="3457576" cy="1712756"/>
              <a:chOff x="5516751" y="4556301"/>
              <a:chExt cx="3457576" cy="171275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8475C24-EB84-B353-BED1-7A9D89727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b="77015"/>
              <a:stretch/>
            </p:blipFill>
            <p:spPr>
              <a:xfrm>
                <a:off x="5516751" y="4556301"/>
                <a:ext cx="3457575" cy="54513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29E2A74-4B3B-DEB1-776C-83E1F21A4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50498"/>
              <a:stretch/>
            </p:blipFill>
            <p:spPr>
              <a:xfrm>
                <a:off x="5516752" y="5095001"/>
                <a:ext cx="3457575" cy="1174056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49AFE1-7D6B-EF55-A585-85ED5BA7921C}"/>
                </a:ext>
              </a:extLst>
            </p:cNvPr>
            <p:cNvSpPr/>
            <p:nvPr/>
          </p:nvSpPr>
          <p:spPr bwMode="auto">
            <a:xfrm>
              <a:off x="5516750" y="4526362"/>
              <a:ext cx="3413973" cy="1821429"/>
            </a:xfrm>
            <a:prstGeom prst="rect">
              <a:avLst/>
            </a:prstGeom>
            <a:noFill/>
            <a:ln w="6350">
              <a:solidFill>
                <a:srgbClr val="33333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30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3E2E-9687-5202-BDD4-BE559BF2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4C7A8-7F1C-9D66-ABE7-9D94A52978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3CF30-AE35-770D-425D-DBBEF396E36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131E8-3DC4-ED28-3ECB-7F7D081679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KQL Magic - </a:t>
            </a:r>
            <a:r>
              <a:rPr lang="de-CH" sz="3600" b="0" err="1"/>
              <a:t>series_fill</a:t>
            </a:r>
            <a:r>
              <a:rPr lang="de-CH" sz="3600" b="0"/>
              <a:t>_(</a:t>
            </a:r>
            <a:r>
              <a:rPr lang="de-CH" sz="3600" b="0" err="1"/>
              <a:t>forward</a:t>
            </a:r>
            <a:r>
              <a:rPr lang="de-CH" sz="3600" b="0"/>
              <a:t>, linear, …) </a:t>
            </a:r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2E620-E5EB-3621-3038-04FB75830461}"/>
              </a:ext>
            </a:extLst>
          </p:cNvPr>
          <p:cNvSpPr txBox="1"/>
          <p:nvPr/>
        </p:nvSpPr>
        <p:spPr>
          <a:xfrm>
            <a:off x="584199" y="1042108"/>
            <a:ext cx="10158777" cy="727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(2023-10-26) ..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(2023-11-17))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make-series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take_any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6E1A47-F24C-ECDF-2425-8EB41C78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1912359"/>
            <a:ext cx="7273773" cy="164264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33C89-205A-F336-C7F3-4F49C3811FBC}"/>
              </a:ext>
            </a:extLst>
          </p:cNvPr>
          <p:cNvSpPr txBox="1"/>
          <p:nvPr/>
        </p:nvSpPr>
        <p:spPr>
          <a:xfrm>
            <a:off x="584199" y="3657288"/>
            <a:ext cx="10870113" cy="998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'MSFT'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(2023-10-26)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(2023-11-17))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make-series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take_any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CC14C-BFDD-C9B4-43AF-B88321FB2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4758567"/>
            <a:ext cx="7239544" cy="16139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8280759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6A17-FEDC-3077-22A0-0C177441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6AC8F-3F8D-A450-FD7B-67AB0EC7CC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96814-CC18-63B3-3FA1-6D1F79E2FB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E0196-2C0A-AD57-FEEE-140FD2780F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KQL Magic – </a:t>
            </a:r>
            <a:r>
              <a:rPr lang="de-CH" sz="3200" b="0" err="1"/>
              <a:t>series_fill</a:t>
            </a:r>
            <a:r>
              <a:rPr lang="de-CH" sz="3200" b="0"/>
              <a:t>_(</a:t>
            </a:r>
            <a:r>
              <a:rPr lang="de-CH" sz="3200" b="0" err="1"/>
              <a:t>forward</a:t>
            </a:r>
            <a:r>
              <a:rPr lang="de-CH" sz="3200" b="0"/>
              <a:t>, linear, …) </a:t>
            </a:r>
            <a:endParaRPr lang="en-CH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FB7C7-18B9-EA86-6B70-79FE4240D9EA}"/>
              </a:ext>
            </a:extLst>
          </p:cNvPr>
          <p:cNvSpPr txBox="1"/>
          <p:nvPr/>
        </p:nvSpPr>
        <p:spPr>
          <a:xfrm>
            <a:off x="584199" y="1054174"/>
            <a:ext cx="10870113" cy="998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Stock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'MSFT'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(2023-10-26)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(2023-11-17))</a:t>
            </a: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make-series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take_any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(null)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1d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4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4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B048B-7C2C-C551-29B9-5594594F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7" y="2155453"/>
            <a:ext cx="7590902" cy="161391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02241E9-68E9-6FF5-07E4-6A28AC7E588D}"/>
              </a:ext>
            </a:extLst>
          </p:cNvPr>
          <p:cNvGrpSpPr/>
          <p:nvPr/>
        </p:nvGrpSpPr>
        <p:grpSpPr>
          <a:xfrm>
            <a:off x="603517" y="4436328"/>
            <a:ext cx="7590902" cy="1923600"/>
            <a:chOff x="603517" y="4203188"/>
            <a:chExt cx="7239544" cy="1923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B741A5-F65A-2087-DC8B-8E50C129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17" y="4203188"/>
              <a:ext cx="7239544" cy="19236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371A32-A0CB-68F3-60E1-85AB5017EF97}"/>
                </a:ext>
              </a:extLst>
            </p:cNvPr>
            <p:cNvSpPr/>
            <p:nvPr/>
          </p:nvSpPr>
          <p:spPr bwMode="auto">
            <a:xfrm>
              <a:off x="5554639" y="4544708"/>
              <a:ext cx="638033" cy="20812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3C233E-259E-CDD6-6CBF-1856D72D936E}"/>
                </a:ext>
              </a:extLst>
            </p:cNvPr>
            <p:cNvSpPr/>
            <p:nvPr/>
          </p:nvSpPr>
          <p:spPr bwMode="auto">
            <a:xfrm>
              <a:off x="3414215" y="4987215"/>
              <a:ext cx="638033" cy="20812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6CD21-3A47-30C6-7FC5-DF8020999658}"/>
                </a:ext>
              </a:extLst>
            </p:cNvPr>
            <p:cNvSpPr/>
            <p:nvPr/>
          </p:nvSpPr>
          <p:spPr bwMode="auto">
            <a:xfrm>
              <a:off x="1251045" y="5591037"/>
              <a:ext cx="638033" cy="20812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B215B3-4352-7126-46B7-A49710DD3A7E}"/>
              </a:ext>
            </a:extLst>
          </p:cNvPr>
          <p:cNvSpPr txBox="1"/>
          <p:nvPr/>
        </p:nvSpPr>
        <p:spPr>
          <a:xfrm>
            <a:off x="541683" y="3914764"/>
            <a:ext cx="7652736" cy="375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series_fill_forward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1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1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endParaRPr lang="de-CH" sz="1600" b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linechart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xcolumn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series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D7EC03-6ABD-F817-1A04-5F80A038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701" y="3914764"/>
            <a:ext cx="2479828" cy="177228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4028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B6E014-B2BB-FBEF-02DE-F1A8B860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0512F-9279-82D4-061B-BD70E4B83C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F81FE-6366-3651-4632-87A2923E2B2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DFA30-7617-4912-FA4A-E442EB9C4D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de-CH"/>
              <a:t>KQL Magic – </a:t>
            </a:r>
            <a:r>
              <a:rPr lang="en-US" sz="2800" b="0"/>
              <a:t>highest pct increase in “row” per each stock</a:t>
            </a:r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D2CA0-C8CA-4678-C48D-02176F08F306}"/>
              </a:ext>
            </a:extLst>
          </p:cNvPr>
          <p:cNvSpPr txBox="1"/>
          <p:nvPr/>
        </p:nvSpPr>
        <p:spPr>
          <a:xfrm>
            <a:off x="598209" y="1079250"/>
            <a:ext cx="11355673" cy="4325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lang="de-CH" sz="1600" b="0" err="1">
                <a:solidFill>
                  <a:srgbClr val="9932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Gold_Stock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(2019-01-01)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'AAPL'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>
                <a:solidFill>
                  <a:srgbClr val="B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'GOOG'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'MSFT'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2B91A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with_match_id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m_id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s1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doesn't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isnotnull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's1'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rally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also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forcing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single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's2'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B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's1'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 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records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de-CH" sz="1600" b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arg_min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pValueTimestamp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trading_days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</a:t>
            </a:r>
            <a:b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       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m_id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total_delta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*100.0/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start_Close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1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arg_max</a:t>
            </a:r>
            <a:r>
              <a:rPr lang="de-CH" sz="1600" b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600" b="1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Symbol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end_date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trading_days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start_Close</a:t>
            </a: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total_delta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de-CH" sz="1600" b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FF45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600" b="0">
                <a:solidFill>
                  <a:srgbClr val="CD313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600" b="0" err="1">
                <a:solidFill>
                  <a:srgbClr val="C715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delta_pct</a:t>
            </a:r>
            <a:endParaRPr lang="de-CH" sz="1600" b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790E2A-9CF0-2534-DFE2-7483DD7D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9" y="5460676"/>
            <a:ext cx="8642383" cy="9659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963555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C63184-6618-816C-9469-AD195EB8C3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Some ADX Functions</a:t>
            </a:r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2CB31-2A9B-F9EB-DE5D-A0BD33FDD9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811" y="2018608"/>
            <a:ext cx="1830700" cy="3748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1ACA2-F456-1232-051D-DF05FBDA3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45" y="2115971"/>
            <a:ext cx="1423182" cy="3554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676B0-4B1A-D347-FAAC-B75DF877B9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1813" y="2115971"/>
            <a:ext cx="1690549" cy="3554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E986F-C96F-7D95-E8FC-1F31A348EE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9695" y="2224179"/>
            <a:ext cx="1112554" cy="2305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8535BF-706C-FBEB-C8C1-BBEA0B24AF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88616"/>
            <a:ext cx="2148051" cy="40622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90053E6-02CA-90CD-609C-12BFC3764854}"/>
              </a:ext>
            </a:extLst>
          </p:cNvPr>
          <p:cNvSpPr/>
          <p:nvPr/>
        </p:nvSpPr>
        <p:spPr>
          <a:xfrm>
            <a:off x="2980101" y="1975255"/>
            <a:ext cx="980557" cy="2489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05B0CE-B85F-69B5-904E-2C120C72574C}"/>
              </a:ext>
            </a:extLst>
          </p:cNvPr>
          <p:cNvSpPr/>
          <p:nvPr/>
        </p:nvSpPr>
        <p:spPr>
          <a:xfrm>
            <a:off x="537694" y="4817329"/>
            <a:ext cx="1236465" cy="36822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DAF47C-58B3-1D62-C21C-5E33BE4DAEEC}"/>
              </a:ext>
            </a:extLst>
          </p:cNvPr>
          <p:cNvSpPr/>
          <p:nvPr/>
        </p:nvSpPr>
        <p:spPr>
          <a:xfrm>
            <a:off x="7316530" y="2051826"/>
            <a:ext cx="980557" cy="2489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37CAD-BEC4-AE5B-127B-EFDAA8CF00F3}"/>
              </a:ext>
            </a:extLst>
          </p:cNvPr>
          <p:cNvSpPr txBox="1"/>
          <p:nvPr/>
        </p:nvSpPr>
        <p:spPr>
          <a:xfrm>
            <a:off x="609600" y="1325509"/>
            <a:ext cx="9978822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hlinkClick r:id="rId7"/>
              </a:rPr>
              <a:t>Time Series Analysis - Azure Data Explorer | Microsoft Learn</a:t>
            </a:r>
            <a:endParaRPr lang="en-CH" sz="3200"/>
          </a:p>
          <a:p>
            <a:pPr algn="l"/>
            <a:endParaRPr lang="en-CH" sz="2000" err="1"/>
          </a:p>
        </p:txBody>
      </p:sp>
    </p:spTree>
    <p:extLst>
      <p:ext uri="{BB962C8B-B14F-4D97-AF65-F5344CB8AC3E}">
        <p14:creationId xmlns:p14="http://schemas.microsoft.com/office/powerpoint/2010/main" val="41305096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A83372-DD01-D1A0-C548-32D69D064C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A1BB6-512A-C734-9DFE-E0E33B737A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EC367-54ED-FB4D-6C54-7DD018F33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"/>
            <a:ext cx="12192000" cy="68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1812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FFD63-C4A8-8794-46B6-350CC7A7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0BCEB7-D2AF-6DD2-705A-963A844633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Some ADX Functions (</a:t>
            </a:r>
            <a:r>
              <a:rPr lang="en-US" err="1"/>
              <a:t>Geospacial</a:t>
            </a:r>
            <a:r>
              <a:rPr lang="en-US"/>
              <a:t>)</a:t>
            </a:r>
            <a:endParaRPr lang="en-CH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8DEFD1D-341E-C32E-E52C-ABA4A12EF82E}"/>
              </a:ext>
            </a:extLst>
          </p:cNvPr>
          <p:cNvSpPr txBox="1">
            <a:spLocks/>
          </p:cNvSpPr>
          <p:nvPr/>
        </p:nvSpPr>
        <p:spPr>
          <a:xfrm>
            <a:off x="483044" y="1316198"/>
            <a:ext cx="5148781" cy="5121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34" indent="-342834">
              <a:buFont typeface="+mj-lt"/>
              <a:buAutoNum type="arabicPeriod"/>
            </a:pPr>
            <a:r>
              <a:rPr lang="en-US" sz="2000">
                <a:solidFill>
                  <a:schemeClr val="accent2"/>
                </a:solidFill>
                <a:cs typeface="Segoe UI Light" panose="020B0502040204020203" pitchFamily="34" charset="0"/>
              </a:rPr>
              <a:t> </a:t>
            </a: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Support for geospatial clustering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Transformation from coordinates to geospatial clusters and back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Support for Geohash, S2 and H3 cells</a:t>
            </a:r>
            <a:endParaRPr lang="en-US" b="1">
              <a:cs typeface="Segoe UI Light" panose="020B0502040204020203" pitchFamily="34" charset="0"/>
            </a:endParaRPr>
          </a:p>
          <a:p>
            <a:pPr marL="457112" indent="-457112">
              <a:buFont typeface="+mj-lt"/>
              <a:buAutoNum type="arabicPeriod"/>
            </a:pP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Distance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Calculate the distance between two points or a point and a line</a:t>
            </a:r>
          </a:p>
          <a:p>
            <a:pPr marL="457112" indent="-457112">
              <a:buFont typeface="+mj-lt"/>
              <a:buAutoNum type="arabicPeriod"/>
            </a:pP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Contains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Check whether a point is in a given circle or polygon</a:t>
            </a:r>
          </a:p>
          <a:p>
            <a:pPr marL="457112" indent="-457112">
              <a:buFont typeface="+mj-lt"/>
              <a:buAutoNum type="arabicPeriod"/>
            </a:pPr>
            <a:r>
              <a:rPr lang="en-US" sz="1800">
                <a:solidFill>
                  <a:schemeClr val="accent2"/>
                </a:solidFill>
                <a:cs typeface="Segoe UI Light" panose="020B0502040204020203" pitchFamily="34" charset="0"/>
              </a:rPr>
              <a:t>Advanced features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Densification to control shape edges, geodesics or straight lines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Segoe UI Light" panose="020B0502040204020203" pitchFamily="34" charset="0"/>
              </a:rPr>
              <a:t>H3-Rings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sz="1400">
                <a:cs typeface="Segoe UI Light" panose="020B0502040204020203" pitchFamily="34" charset="0"/>
              </a:rPr>
              <a:t>Geospatial coordinates are interpreted as represented per the WGS-84 reference system</a:t>
            </a:r>
            <a:r>
              <a:rPr lang="en-US" sz="1400"/>
              <a:t>.</a:t>
            </a:r>
          </a:p>
        </p:txBody>
      </p:sp>
      <p:pic>
        <p:nvPicPr>
          <p:cNvPr id="3" name="Picture 2" descr="Manhattan with a hole">
            <a:extLst>
              <a:ext uri="{FF2B5EF4-FFF2-40B4-BE49-F238E27FC236}">
                <a16:creationId xmlns:a16="http://schemas.microsoft.com/office/drawing/2014/main" id="{2DE85B81-BF05-8871-2057-1851E5B86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4965" y="4012957"/>
            <a:ext cx="3724078" cy="21242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laces near Seattle">
            <a:extLst>
              <a:ext uri="{FF2B5EF4-FFF2-40B4-BE49-F238E27FC236}">
                <a16:creationId xmlns:a16="http://schemas.microsoft.com/office/drawing/2014/main" id="{F227BB24-5120-1562-A79C-CD4602B0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617" y="2832207"/>
            <a:ext cx="3724078" cy="184603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istance between Seattle and Los Angeles">
            <a:extLst>
              <a:ext uri="{FF2B5EF4-FFF2-40B4-BE49-F238E27FC236}">
                <a16:creationId xmlns:a16="http://schemas.microsoft.com/office/drawing/2014/main" id="{938B331B-CBE5-0F23-D8B9-0A00F6D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268" y="1316198"/>
            <a:ext cx="3724078" cy="18635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96760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4DDD-73C5-BA92-0DE7-9670B22A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3C839B8-417B-1712-8E07-4BC620C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1315D-1170-14EF-C1D0-E521D62DC5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9B6A6-BA76-2EE0-F510-DAF3AF339CB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5BB83-F3C9-CC62-B7B7-EA9F5AAC17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AFB54-FBF8-F15F-A574-57065191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D8D1CFB0-A5BE-90D6-388B-996AB990A02C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1808FA8-29B9-E27D-2B23-AFD405801B3B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84AFCF-DFD7-DD53-7C35-B2243E25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C77E23-426F-F1D1-044C-CB191B3EF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3D275878-498C-D5D3-970F-CC49AA5B1DC4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AF1386-C9E1-B916-DC95-174923E4B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6035D9-DC06-D166-842F-A6DAC646B9C1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A9A764-8CC5-85E4-04DF-AE0747F87CA6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B0A8C57-E186-FA72-DBD1-60A7275DE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6C832A-85E2-B1BC-3E97-08266721E9C7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153C621C-62A4-9F10-F8E1-07170FA5D24E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6BBE28F-E078-59D9-CE25-97A7A0EB3ED6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63BF8D0-CC54-BC1C-EAFE-BA570DC94FB6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9117DCA-57F7-C385-AAA3-431A340FA989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A225516E-8E95-40FD-0DBC-EB14F7C59748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BA47BF34-84AE-FCB8-00CA-DF286C5E3995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606F722A-4F44-5025-1BC2-C3CA1F9FDEF0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BA97233C-1BB6-22B9-5444-2AF44CBA5065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F1F610E0-55E0-8EC1-AE27-150E16D181C6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A51284F8-8583-680C-6FD1-F59001C7B769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5012B5BD-F091-B15A-9CF7-FF273C22B08A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287151-699B-BC9C-AF44-3DB01930EAD6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D29E054-8460-2035-A43D-DEAEDB6DC516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5621A0F0-C3C6-868A-D83E-2D0EFC3532DF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A7360243-EDC2-38B9-8092-5499D9DC4615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7EA509F0-A7EA-67B3-B6E0-99CE0284F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865F7D9-78E0-7C3F-E179-A675D8F186FF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5CD2ABA-12A8-D911-7C28-B092B89923CB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7E53EF5E-60C0-8520-EDD4-8DAD473AD249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E6556343-345E-2560-1D67-329A1BF33191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5EDEFF1B-2336-91C9-934A-8948860C7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0702660-391F-D89B-FB6A-5E3FD002E0E7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EAD974B-B867-4250-EC8A-BE2B7EB21FE4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39D18A46-59C1-9967-5A81-9A08EAB7E291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21234DC1-F5BB-5B85-9742-572BA7DE0C95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23F4B32-A9C2-C5D2-5CB9-AD7A9B7C1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F8E120-7EA3-87E3-9216-3004FBE0C3F2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1486BF8-7234-FADF-4847-4A2980013839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4DF003B4-5FCE-B614-EBE2-3F3FA7B53741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D68E42EE-40D2-5E78-BF10-B3C656FF10D5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F78A5F8B-3C28-D61E-F759-47674AD6F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9023FFD-4B58-3739-A5E3-D6D5EB613236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7E09A7B-1217-0508-A376-7F6DCBF27340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E59F6C5B-45CE-8C38-54BD-EAAAD9067553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CCB1FBE5-3FAA-FC5F-86C4-4D3BDC7AD7D5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56345D8E-1265-59F9-BFD3-1E226BE33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28535CD-0E8F-4E43-1E28-970858DBE249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C9789DC-C9D2-DA25-9192-D30495B9E671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6658DFC-9958-05EE-8B1D-BDC4E72459F2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DB912AA3-B480-671B-6B0F-741801800718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0D9BAD7C-ED3D-5BE2-D7B7-9C7938D7D4C6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73E371E4-6FB6-8468-17B0-A7371B440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BFC5036-B6B6-5EB2-C74D-E799AA6CAB0F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C8D6FA36-3B6C-7F31-59AC-BC2EFF6C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52E44296-ABCE-EF8D-D502-9B311B1D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39DE07B8-EFC2-F229-FA9F-BE14772DB73C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56B1754-411D-B121-F89C-0F6D0A079B41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84D6D-28C7-FE4D-5825-24233AE66F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0EDC28A-38FD-454E-45B7-F47EA4867E1A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4FD80F-5EE2-71F3-5A92-2CB8401B142E}"/>
              </a:ext>
            </a:extLst>
          </p:cNvPr>
          <p:cNvSpPr/>
          <p:nvPr/>
        </p:nvSpPr>
        <p:spPr bwMode="auto">
          <a:xfrm>
            <a:off x="9630528" y="2326339"/>
            <a:ext cx="2557864" cy="1603569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329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C9D0C7-DF45-4FB7-6E2D-42722D51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12" y="1202078"/>
            <a:ext cx="6230058" cy="3504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0449B-5C27-A3B4-C657-EB23BB58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295" y="4706246"/>
            <a:ext cx="3616657" cy="2016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B9BF7-D168-399F-9445-2963831922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8940B-2CC7-731E-DFED-57675F6878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71160-1258-0428-EF73-7DC8BC8A1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Power BI – Overview Page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F2C242-F7CF-5A9E-18DD-44E3301188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8" y="1202078"/>
            <a:ext cx="5087908" cy="40503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Overview Page connects to 3 tables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Dim_Company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Dim_Company_Timestamp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Fact_GetStock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Relationship between dim and fact tables created via “Symbol”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Two helper Tables have been created to pass parameter directly to Kusto Query in M (</a:t>
            </a:r>
            <a:r>
              <a:rPr lang="en-US" err="1"/>
              <a:t>PowerQuery</a:t>
            </a:r>
            <a:r>
              <a:rPr lang="en-US"/>
              <a:t>) – no relationship created!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Param_WindowSize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Param_BinSize</a:t>
            </a: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err="1"/>
              <a:t>Param_Date</a:t>
            </a:r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75428-6510-82F7-9D12-483D94673CFF}"/>
              </a:ext>
            </a:extLst>
          </p:cNvPr>
          <p:cNvSpPr/>
          <p:nvPr/>
        </p:nvSpPr>
        <p:spPr bwMode="auto">
          <a:xfrm>
            <a:off x="7610833" y="1100030"/>
            <a:ext cx="3589430" cy="55399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EB30EF-DD6D-427A-C846-F85CE639E630}"/>
              </a:ext>
            </a:extLst>
          </p:cNvPr>
          <p:cNvSpPr/>
          <p:nvPr/>
        </p:nvSpPr>
        <p:spPr bwMode="auto">
          <a:xfrm>
            <a:off x="7211256" y="5069872"/>
            <a:ext cx="1072529" cy="170851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81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A01C93-6C37-E992-4ADA-AF041D46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4" y="3991298"/>
            <a:ext cx="2670741" cy="21605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BEB9C5E-9E03-02D0-36F2-D15A1DEC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678" y="53596"/>
            <a:ext cx="1616915" cy="9013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672552-CE57-8A04-4234-E77C9C30B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6" y="2898482"/>
            <a:ext cx="6251824" cy="2112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2FFDBB-687F-6C65-6C98-BF57B379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43" y="2748128"/>
            <a:ext cx="1819372" cy="1672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AED0D-08F2-1AAE-1FED-01BB34A669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427"/>
          <a:stretch/>
        </p:blipFill>
        <p:spPr>
          <a:xfrm>
            <a:off x="3335278" y="5137675"/>
            <a:ext cx="7476186" cy="1610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C515FF-C6D2-DC03-40EE-3A681AF64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33" y="2748128"/>
            <a:ext cx="2311112" cy="89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183FF5-CEEC-2983-F454-6146291114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AE9DE-4DCD-0DDD-463B-8748D1AAB9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9CC49-4723-DF9E-865E-0B4D54B9FD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M </a:t>
            </a:r>
            <a:r>
              <a:rPr lang="en-US" err="1"/>
              <a:t>fact_GetStock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187C8-8499-CB29-F354-6C8866AA36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35421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GetStock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de-CH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'10y'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 '30d'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required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90E156-CAC4-E7D6-0B09-D8DD13EF2102}"/>
              </a:ext>
            </a:extLst>
          </p:cNvPr>
          <p:cNvSpPr/>
          <p:nvPr/>
        </p:nvSpPr>
        <p:spPr bwMode="auto">
          <a:xfrm>
            <a:off x="175233" y="270910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7444FF-3B0F-8C7D-262F-EF9A9F08AD35}"/>
              </a:ext>
            </a:extLst>
          </p:cNvPr>
          <p:cNvSpPr/>
          <p:nvPr/>
        </p:nvSpPr>
        <p:spPr bwMode="auto">
          <a:xfrm>
            <a:off x="3181043" y="270910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33C61F-78B3-4988-7A3E-85D7A2B80896}"/>
              </a:ext>
            </a:extLst>
          </p:cNvPr>
          <p:cNvSpPr/>
          <p:nvPr/>
        </p:nvSpPr>
        <p:spPr bwMode="auto">
          <a:xfrm>
            <a:off x="5751828" y="270910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FA5766-6152-D0A8-6D3A-F7BB91004BD5}"/>
              </a:ext>
            </a:extLst>
          </p:cNvPr>
          <p:cNvSpPr/>
          <p:nvPr/>
        </p:nvSpPr>
        <p:spPr bwMode="auto">
          <a:xfrm rot="5400000">
            <a:off x="1781084" y="3559325"/>
            <a:ext cx="515761" cy="2755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C14FB1-E8A9-9B4F-CC89-E9D59F5AA117}"/>
              </a:ext>
            </a:extLst>
          </p:cNvPr>
          <p:cNvCxnSpPr/>
          <p:nvPr/>
        </p:nvCxnSpPr>
        <p:spPr>
          <a:xfrm flipV="1">
            <a:off x="1636295" y="3432042"/>
            <a:ext cx="1779855" cy="9150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EB59F4-3D6E-8BA3-6679-5D0BACBCD59D}"/>
              </a:ext>
            </a:extLst>
          </p:cNvPr>
          <p:cNvCxnSpPr>
            <a:cxnSpLocks/>
          </p:cNvCxnSpPr>
          <p:nvPr/>
        </p:nvCxnSpPr>
        <p:spPr>
          <a:xfrm>
            <a:off x="4601781" y="3490290"/>
            <a:ext cx="1903652" cy="26141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F71206-BB69-2029-B70D-B00B228E3E66}"/>
              </a:ext>
            </a:extLst>
          </p:cNvPr>
          <p:cNvCxnSpPr>
            <a:cxnSpLocks/>
          </p:cNvCxnSpPr>
          <p:nvPr/>
        </p:nvCxnSpPr>
        <p:spPr>
          <a:xfrm flipV="1">
            <a:off x="1661960" y="3666425"/>
            <a:ext cx="1803135" cy="8560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F04F2D-C6D5-5267-EEA7-09F8B344CAB0}"/>
              </a:ext>
            </a:extLst>
          </p:cNvPr>
          <p:cNvCxnSpPr>
            <a:cxnSpLocks/>
          </p:cNvCxnSpPr>
          <p:nvPr/>
        </p:nvCxnSpPr>
        <p:spPr>
          <a:xfrm>
            <a:off x="4193865" y="3659549"/>
            <a:ext cx="2311568" cy="2435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860BE3-E439-948B-DBB9-2C5E0693AEFE}"/>
              </a:ext>
            </a:extLst>
          </p:cNvPr>
          <p:cNvCxnSpPr>
            <a:cxnSpLocks/>
          </p:cNvCxnSpPr>
          <p:nvPr/>
        </p:nvCxnSpPr>
        <p:spPr>
          <a:xfrm flipV="1">
            <a:off x="790647" y="3865805"/>
            <a:ext cx="2640072" cy="83877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9EAE7D-DF43-5D16-9D48-9E7A919415D2}"/>
              </a:ext>
            </a:extLst>
          </p:cNvPr>
          <p:cNvCxnSpPr>
            <a:cxnSpLocks/>
          </p:cNvCxnSpPr>
          <p:nvPr/>
        </p:nvCxnSpPr>
        <p:spPr>
          <a:xfrm>
            <a:off x="4276367" y="3845179"/>
            <a:ext cx="6741926" cy="69693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8BB68A-79AD-D234-41A0-C6157BB36B4D}"/>
              </a:ext>
            </a:extLst>
          </p:cNvPr>
          <p:cNvCxnSpPr>
            <a:cxnSpLocks/>
          </p:cNvCxnSpPr>
          <p:nvPr/>
        </p:nvCxnSpPr>
        <p:spPr>
          <a:xfrm flipV="1">
            <a:off x="1045029" y="4058310"/>
            <a:ext cx="2371939" cy="66689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175AB4-312B-A06E-7810-3B665D43E599}"/>
              </a:ext>
            </a:extLst>
          </p:cNvPr>
          <p:cNvCxnSpPr>
            <a:cxnSpLocks/>
          </p:cNvCxnSpPr>
          <p:nvPr/>
        </p:nvCxnSpPr>
        <p:spPr>
          <a:xfrm>
            <a:off x="4060554" y="4058310"/>
            <a:ext cx="7657143" cy="4456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D0CDDD7-98BF-CA0E-709F-FB9D3EA21BDE}"/>
              </a:ext>
            </a:extLst>
          </p:cNvPr>
          <p:cNvSpPr/>
          <p:nvPr/>
        </p:nvSpPr>
        <p:spPr bwMode="auto">
          <a:xfrm>
            <a:off x="11409528" y="268084"/>
            <a:ext cx="432178" cy="382459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C8B7C-3113-E540-0E21-4B4EB32BBEBC}"/>
              </a:ext>
            </a:extLst>
          </p:cNvPr>
          <p:cNvSpPr/>
          <p:nvPr/>
        </p:nvSpPr>
        <p:spPr bwMode="auto">
          <a:xfrm>
            <a:off x="3554897" y="5505512"/>
            <a:ext cx="4945039" cy="217251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1A67BA-DEC5-8816-99D7-7B2D839CAD35}"/>
              </a:ext>
            </a:extLst>
          </p:cNvPr>
          <p:cNvSpPr/>
          <p:nvPr/>
        </p:nvSpPr>
        <p:spPr bwMode="auto">
          <a:xfrm>
            <a:off x="8883752" y="5660146"/>
            <a:ext cx="1331351" cy="232461"/>
          </a:xfrm>
          <a:prstGeom prst="rect">
            <a:avLst/>
          </a:prstGeom>
          <a:noFill/>
          <a:ln w="190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FA1837A2-385B-8FD3-015A-FC09349C661B}"/>
              </a:ext>
            </a:extLst>
          </p:cNvPr>
          <p:cNvSpPr/>
          <p:nvPr/>
        </p:nvSpPr>
        <p:spPr bwMode="auto">
          <a:xfrm>
            <a:off x="6848936" y="5928087"/>
            <a:ext cx="2743200" cy="753982"/>
          </a:xfrm>
          <a:prstGeom prst="borderCallout2">
            <a:avLst>
              <a:gd name="adj1" fmla="val 25387"/>
              <a:gd name="adj2" fmla="val -4157"/>
              <a:gd name="adj3" fmla="val 25006"/>
              <a:gd name="adj4" fmla="val -16525"/>
              <a:gd name="adj5" fmla="val 51925"/>
              <a:gd name="adj6" fmla="val -28786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Run the calculation 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filtered and pre-aggregated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d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ata set.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99EC847-5A57-4D0F-5270-F197A11AD471}"/>
              </a:ext>
            </a:extLst>
          </p:cNvPr>
          <p:cNvSpPr/>
          <p:nvPr/>
        </p:nvSpPr>
        <p:spPr>
          <a:xfrm>
            <a:off x="5618168" y="5881853"/>
            <a:ext cx="370508" cy="866677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105BC-C768-3268-4C25-B6EDD5341C7D}"/>
              </a:ext>
            </a:extLst>
          </p:cNvPr>
          <p:cNvCxnSpPr>
            <a:cxnSpLocks/>
          </p:cNvCxnSpPr>
          <p:nvPr/>
        </p:nvCxnSpPr>
        <p:spPr>
          <a:xfrm flipV="1">
            <a:off x="474303" y="4236040"/>
            <a:ext cx="2884982" cy="4858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8448C5-4F52-EF85-A801-842F6841A33D}"/>
              </a:ext>
            </a:extLst>
          </p:cNvPr>
          <p:cNvCxnSpPr>
            <a:cxnSpLocks/>
          </p:cNvCxnSpPr>
          <p:nvPr/>
        </p:nvCxnSpPr>
        <p:spPr>
          <a:xfrm>
            <a:off x="3926006" y="4254935"/>
            <a:ext cx="5500048" cy="32123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0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 animBg="1"/>
      <p:bldP spid="15" grpId="0" animBg="1"/>
      <p:bldP spid="16" grpId="0" animBg="1"/>
      <p:bldP spid="19" grpId="0" animBg="1"/>
      <p:bldP spid="52" grpId="0" animBg="1"/>
      <p:bldP spid="6" grpId="0" animBg="1"/>
      <p:bldP spid="8" grpId="0" animBg="1"/>
      <p:bldP spid="18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C8E24-470B-CE9E-62F7-92C76EF4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9CDC8-35F9-935C-48E4-6A4EB8F562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A8FFC-1EB6-B610-6137-4A264A87F3D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9081E-E914-C4C7-847C-56AAC8207A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M </a:t>
            </a:r>
            <a:r>
              <a:rPr lang="en-US" err="1"/>
              <a:t>fact_GetStock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1896E-98BC-9E5E-61CF-37C44D1DF9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28315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GetStock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de-CH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'10y'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CH" b="0">
                <a:solidFill>
                  <a:srgbClr val="B22222"/>
                </a:solidFill>
                <a:effectLst/>
                <a:latin typeface="Consolas" panose="020B0609020204030204" pitchFamily="49" charset="0"/>
              </a:rPr>
              <a:t> '30d'</a:t>
            </a:r>
            <a:r>
              <a:rPr lang="de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required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Close &amp; Apply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Switch to Model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Select column from helper Table and Bind to correct parameter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Repeat for Window Size parameter and Date parameter</a:t>
            </a: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272BA-1252-03A9-D8EF-DD071F3B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3" y="4499104"/>
            <a:ext cx="1671439" cy="169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A5B82-1680-B618-EC6D-D83D339D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084" y="4490338"/>
            <a:ext cx="523810" cy="1076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F78CE3-EAAC-B5DE-EBFB-1F2DFF21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434" y="4490338"/>
            <a:ext cx="2647619" cy="980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7759F3-6D2C-CA8F-1723-659058FF4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221" y="1832064"/>
            <a:ext cx="2609524" cy="44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BE1B1B-9E42-9F0E-D8F6-BA496E1F4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796" y="4490338"/>
            <a:ext cx="371429" cy="145714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19A41E5-C071-8D96-87B3-218EFA9625A1}"/>
              </a:ext>
            </a:extLst>
          </p:cNvPr>
          <p:cNvSpPr/>
          <p:nvPr/>
        </p:nvSpPr>
        <p:spPr bwMode="auto">
          <a:xfrm>
            <a:off x="236743" y="43536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8AB3B0-B3D7-05BF-8380-8CD26B05716C}"/>
              </a:ext>
            </a:extLst>
          </p:cNvPr>
          <p:cNvSpPr/>
          <p:nvPr/>
        </p:nvSpPr>
        <p:spPr bwMode="auto">
          <a:xfrm>
            <a:off x="2758809" y="43536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A059B0-6D54-C035-9A50-E9011C066D0E}"/>
              </a:ext>
            </a:extLst>
          </p:cNvPr>
          <p:cNvSpPr/>
          <p:nvPr/>
        </p:nvSpPr>
        <p:spPr bwMode="auto">
          <a:xfrm>
            <a:off x="4076309" y="435361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CED78B-74B5-6A9E-A4EC-A83305F78C2D}"/>
              </a:ext>
            </a:extLst>
          </p:cNvPr>
          <p:cNvSpPr/>
          <p:nvPr/>
        </p:nvSpPr>
        <p:spPr bwMode="auto">
          <a:xfrm>
            <a:off x="5058573" y="435389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B19B04-7EF6-3C22-BD2F-C77C5411C1E0}"/>
              </a:ext>
            </a:extLst>
          </p:cNvPr>
          <p:cNvSpPr/>
          <p:nvPr/>
        </p:nvSpPr>
        <p:spPr bwMode="auto">
          <a:xfrm>
            <a:off x="8528889" y="49151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9521A72D-13D3-5FAB-5041-8F06F766AE3F}"/>
              </a:ext>
            </a:extLst>
          </p:cNvPr>
          <p:cNvSpPr/>
          <p:nvPr/>
        </p:nvSpPr>
        <p:spPr bwMode="auto">
          <a:xfrm rot="5400000">
            <a:off x="8704533" y="3898178"/>
            <a:ext cx="404387" cy="2165842"/>
          </a:xfrm>
          <a:prstGeom prst="ben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C08E3-FE25-96D8-EFF8-7E141C258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678" y="53596"/>
            <a:ext cx="1616915" cy="901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502730-FF9A-1969-DEAF-6CC76466F725}"/>
              </a:ext>
            </a:extLst>
          </p:cNvPr>
          <p:cNvSpPr/>
          <p:nvPr/>
        </p:nvSpPr>
        <p:spPr bwMode="auto">
          <a:xfrm>
            <a:off x="11409528" y="268084"/>
            <a:ext cx="432178" cy="382459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9" grpId="0" uiExpand="1" animBg="1"/>
      <p:bldP spid="30" grpId="0" uiExpand="1" animBg="1"/>
      <p:bldP spid="31" grpId="0" animBg="1"/>
      <p:bldP spid="32" grpId="0" animBg="1"/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F0AA-99E4-855E-67A7-6C470C11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BCEE5D-B007-36B1-BDAE-B98A43C4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37" y="3256999"/>
            <a:ext cx="1819372" cy="1672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9201F-B20A-60D0-68B8-A77157C8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6075"/>
            <a:ext cx="5165924" cy="3123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19C4F-8ABA-4C62-F149-0980E05E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4" y="4410319"/>
            <a:ext cx="2773814" cy="22400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551E81C-C820-29E9-11D5-4C93CEB27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05" y="3175096"/>
            <a:ext cx="2311112" cy="89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39F4B-192F-9F21-28AB-DB77614F3EC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B232F-969D-F73F-ADE8-717382AAAF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F05DB-29CE-638E-48D1-D89A6DDE5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M </a:t>
            </a:r>
            <a:r>
              <a:rPr lang="en-US" err="1"/>
              <a:t>dim_Company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742E7-3C5B-8225-92B5-6D338480C1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8466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latin typeface="Consolas" panose="020B0609020204030204" pitchFamily="49" charset="0"/>
              </a:rPr>
              <a:t>Company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Mark table as dimension to boost performance</a:t>
            </a:r>
            <a:br>
              <a:rPr lang="en-US"/>
            </a:br>
            <a:r>
              <a:rPr lang="en-US" sz="1600" i="1"/>
              <a:t>Following best practice when joining a large table (Fact) with a much smaller table (Dimension) is to mention the small table first. This setting will make that sure.</a:t>
            </a:r>
            <a:endParaRPr lang="en-CH" i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F4B241-15C2-50A4-DB70-A9CF624AF0E0}"/>
              </a:ext>
            </a:extLst>
          </p:cNvPr>
          <p:cNvSpPr/>
          <p:nvPr/>
        </p:nvSpPr>
        <p:spPr bwMode="auto">
          <a:xfrm>
            <a:off x="37540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1351DB-CFA8-6D94-74BC-7242759169F7}"/>
              </a:ext>
            </a:extLst>
          </p:cNvPr>
          <p:cNvSpPr/>
          <p:nvPr/>
        </p:nvSpPr>
        <p:spPr bwMode="auto">
          <a:xfrm>
            <a:off x="338121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1EFD23-369A-3B0D-25B1-ACB18A29585F}"/>
              </a:ext>
            </a:extLst>
          </p:cNvPr>
          <p:cNvSpPr/>
          <p:nvPr/>
        </p:nvSpPr>
        <p:spPr bwMode="auto">
          <a:xfrm>
            <a:off x="5952000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7FB975A-2B71-F871-36E3-5816FDBE64EA}"/>
              </a:ext>
            </a:extLst>
          </p:cNvPr>
          <p:cNvSpPr/>
          <p:nvPr/>
        </p:nvSpPr>
        <p:spPr bwMode="auto">
          <a:xfrm rot="5400000">
            <a:off x="1981256" y="3986293"/>
            <a:ext cx="515761" cy="2755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04D7C-4EA6-365F-9C44-40330758CD2B}"/>
              </a:ext>
            </a:extLst>
          </p:cNvPr>
          <p:cNvCxnSpPr/>
          <p:nvPr/>
        </p:nvCxnSpPr>
        <p:spPr>
          <a:xfrm flipV="1">
            <a:off x="1836467" y="3859010"/>
            <a:ext cx="1779855" cy="9150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097760-EE2C-4466-CF03-8E42B0BDADC1}"/>
              </a:ext>
            </a:extLst>
          </p:cNvPr>
          <p:cNvCxnSpPr>
            <a:cxnSpLocks/>
          </p:cNvCxnSpPr>
          <p:nvPr/>
        </p:nvCxnSpPr>
        <p:spPr>
          <a:xfrm>
            <a:off x="4801953" y="3917258"/>
            <a:ext cx="2032775" cy="1996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763AE1-DF56-3713-5943-CF4A22F59D5C}"/>
              </a:ext>
            </a:extLst>
          </p:cNvPr>
          <p:cNvCxnSpPr>
            <a:cxnSpLocks/>
          </p:cNvCxnSpPr>
          <p:nvPr/>
        </p:nvCxnSpPr>
        <p:spPr>
          <a:xfrm flipV="1">
            <a:off x="1862132" y="4093393"/>
            <a:ext cx="1803135" cy="8560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F454FB-F552-BBC6-D061-904D429C7FD8}"/>
              </a:ext>
            </a:extLst>
          </p:cNvPr>
          <p:cNvCxnSpPr>
            <a:cxnSpLocks/>
          </p:cNvCxnSpPr>
          <p:nvPr/>
        </p:nvCxnSpPr>
        <p:spPr>
          <a:xfrm>
            <a:off x="4394037" y="4086517"/>
            <a:ext cx="2454442" cy="16500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9C5B6E-CC56-4571-7C30-8BB3F1C40FDB}"/>
              </a:ext>
            </a:extLst>
          </p:cNvPr>
          <p:cNvSpPr/>
          <p:nvPr/>
        </p:nvSpPr>
        <p:spPr bwMode="auto">
          <a:xfrm>
            <a:off x="7130362" y="5227799"/>
            <a:ext cx="1113780" cy="178754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050B28-3B89-D7CD-B64B-26250BC9A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678" y="53596"/>
            <a:ext cx="1616915" cy="901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82D218-DEB9-9A13-E831-4DAC1D27BEA9}"/>
              </a:ext>
            </a:extLst>
          </p:cNvPr>
          <p:cNvSpPr/>
          <p:nvPr/>
        </p:nvSpPr>
        <p:spPr bwMode="auto">
          <a:xfrm>
            <a:off x="10941177" y="53596"/>
            <a:ext cx="432178" cy="545293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7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18CF-5EB0-482A-C302-C7DB0E019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0003367-B6B4-2A10-E196-A2B48347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84" y="3535374"/>
            <a:ext cx="6251731" cy="534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DDDF1-3C39-C2BF-F1EA-2D22EAF6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189"/>
          <a:stretch/>
        </p:blipFill>
        <p:spPr>
          <a:xfrm>
            <a:off x="5749285" y="1202078"/>
            <a:ext cx="6242540" cy="19243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933B8-7C27-AE9F-FCB3-871BB287CD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CF2B9-FB31-7DBF-2934-A0D54FA9BA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5C21B-834B-A3FE-145D-66A0BF5D85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Power BI – Detailed Analysis Page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AF9A0-BC88-21E8-3A30-D80FB8AC52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8" y="1202078"/>
            <a:ext cx="5087908" cy="42473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Slicer functionality is limited if you bind a field to a parameter and force single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Search functionality in Slicer Visual not available neither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 workaround use “pre-filters” like Year and Month </a:t>
            </a:r>
            <a:r>
              <a:rPr lang="en-US">
                <a:sym typeface="Wingdings" panose="05000000000000000000" pitchFamily="2" charset="2"/>
              </a:rPr>
              <a:t> Final date must be selected after changing Year / Month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Help End User showing selected values or show a warning message after changing Year / Month Slicer by using DAX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80CC3-BCFF-FCB3-299B-9CDC1DF87DD0}"/>
              </a:ext>
            </a:extLst>
          </p:cNvPr>
          <p:cNvSpPr txBox="1"/>
          <p:nvPr/>
        </p:nvSpPr>
        <p:spPr>
          <a:xfrm>
            <a:off x="6401214" y="4538608"/>
            <a:ext cx="5419432" cy="21729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/>
              <a:t>Selected Date Range = </a:t>
            </a:r>
          </a:p>
          <a:p>
            <a:r>
              <a:rPr lang="en-US"/>
              <a:t>IF (</a:t>
            </a:r>
          </a:p>
          <a:p>
            <a:r>
              <a:rPr lang="en-US"/>
              <a:t>    ISBLANK ( SELECTEDVALUE ( </a:t>
            </a:r>
            <a:r>
              <a:rPr lang="en-US" err="1"/>
              <a:t>Param_Date</a:t>
            </a:r>
            <a:r>
              <a:rPr lang="en-US"/>
              <a:t>[Date] ) ),</a:t>
            </a:r>
          </a:p>
          <a:p>
            <a:r>
              <a:rPr lang="en-US"/>
              <a:t>    "Please select a specific date",</a:t>
            </a:r>
          </a:p>
          <a:p>
            <a:r>
              <a:rPr lang="en-US"/>
              <a:t>    "Selected date " &amp; SELECTEDVALUE ( </a:t>
            </a:r>
            <a:r>
              <a:rPr lang="en-US" err="1"/>
              <a:t>Param_Date</a:t>
            </a:r>
            <a:r>
              <a:rPr lang="en-US"/>
              <a:t>[Date] )</a:t>
            </a:r>
          </a:p>
          <a:p>
            <a:r>
              <a:rPr lang="en-US"/>
              <a:t>)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0ADDB-C9BD-C5FA-2AC7-AB33EE382B6A}"/>
              </a:ext>
            </a:extLst>
          </p:cNvPr>
          <p:cNvSpPr/>
          <p:nvPr/>
        </p:nvSpPr>
        <p:spPr bwMode="auto">
          <a:xfrm>
            <a:off x="9075760" y="1171544"/>
            <a:ext cx="2063017" cy="444125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C55D2D5-F8AF-6660-17F6-F0354034F6F4}"/>
              </a:ext>
            </a:extLst>
          </p:cNvPr>
          <p:cNvSpPr/>
          <p:nvPr/>
        </p:nvSpPr>
        <p:spPr bwMode="auto">
          <a:xfrm rot="10800000">
            <a:off x="10617611" y="1536857"/>
            <a:ext cx="367407" cy="51928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56EB6-D37F-C727-B92A-FC02B6F0A47D}"/>
              </a:ext>
            </a:extLst>
          </p:cNvPr>
          <p:cNvSpPr/>
          <p:nvPr/>
        </p:nvSpPr>
        <p:spPr bwMode="auto">
          <a:xfrm>
            <a:off x="11236657" y="1165815"/>
            <a:ext cx="755168" cy="444125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D4AA6-E22D-8AA4-1BFA-39B2B01F000E}"/>
              </a:ext>
            </a:extLst>
          </p:cNvPr>
          <p:cNvCxnSpPr>
            <a:cxnSpLocks/>
          </p:cNvCxnSpPr>
          <p:nvPr/>
        </p:nvCxnSpPr>
        <p:spPr>
          <a:xfrm flipH="1">
            <a:off x="11177516" y="1642281"/>
            <a:ext cx="195618" cy="202896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215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 animBg="1"/>
      <p:bldP spid="13" grpId="0" animBg="1"/>
      <p:bldP spid="14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8F51B7-BD95-22B4-E420-94BF00D21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1" y="5993020"/>
            <a:ext cx="8537506" cy="506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0EA3A-92B9-713A-B403-D3CC43ABBFB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087E6-B453-0855-7762-E11F5C6F66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Get Data Window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6384F-4186-30D0-BF3E-A4C1F5BA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" t="2053" r="-1"/>
          <a:stretch/>
        </p:blipFill>
        <p:spPr>
          <a:xfrm>
            <a:off x="460720" y="2578579"/>
            <a:ext cx="9471784" cy="3181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461B75-A15F-9763-01D4-408A3FC2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44" y="1463640"/>
            <a:ext cx="7325747" cy="342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8E8C8F-706D-F00C-867E-632E660C9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44" y="1798690"/>
            <a:ext cx="4086795" cy="5811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4DAC7BF-B90A-D275-7A7D-12A04336C838}"/>
              </a:ext>
            </a:extLst>
          </p:cNvPr>
          <p:cNvGrpSpPr/>
          <p:nvPr/>
        </p:nvGrpSpPr>
        <p:grpSpPr>
          <a:xfrm>
            <a:off x="8673547" y="5558840"/>
            <a:ext cx="2279374" cy="938120"/>
            <a:chOff x="8733182" y="5807237"/>
            <a:chExt cx="2279374" cy="938120"/>
          </a:xfrm>
        </p:grpSpPr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293C3DDB-12C8-9332-1D22-41050A06C548}"/>
                </a:ext>
              </a:extLst>
            </p:cNvPr>
            <p:cNvSpPr/>
            <p:nvPr/>
          </p:nvSpPr>
          <p:spPr bwMode="auto">
            <a:xfrm>
              <a:off x="8733182" y="5807237"/>
              <a:ext cx="2279374" cy="938120"/>
            </a:xfrm>
            <a:prstGeom prst="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H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8BDE1A-7E8B-1B0F-5F67-570907EBF995}"/>
                </a:ext>
              </a:extLst>
            </p:cNvPr>
            <p:cNvSpPr txBox="1"/>
            <p:nvPr/>
          </p:nvSpPr>
          <p:spPr>
            <a:xfrm>
              <a:off x="9393571" y="6231135"/>
              <a:ext cx="95859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>
                  <a:solidFill>
                    <a:schemeClr val="bg1"/>
                  </a:solidFill>
                </a:rPr>
                <a:t>2025-01-10</a:t>
              </a:r>
              <a:endParaRPr lang="en-CH" sz="160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6C654-5643-FD70-809C-5C28ECEA6868}"/>
              </a:ext>
            </a:extLst>
          </p:cNvPr>
          <p:cNvCxnSpPr/>
          <p:nvPr/>
        </p:nvCxnSpPr>
        <p:spPr>
          <a:xfrm>
            <a:off x="9813234" y="2822713"/>
            <a:ext cx="0" cy="269681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Left 23">
            <a:extLst>
              <a:ext uri="{FF2B5EF4-FFF2-40B4-BE49-F238E27FC236}">
                <a16:creationId xmlns:a16="http://schemas.microsoft.com/office/drawing/2014/main" id="{EDCF4F90-0F88-8841-B05D-9A4E801C4C46}"/>
              </a:ext>
            </a:extLst>
          </p:cNvPr>
          <p:cNvSpPr/>
          <p:nvPr/>
        </p:nvSpPr>
        <p:spPr bwMode="auto">
          <a:xfrm>
            <a:off x="788503" y="2363982"/>
            <a:ext cx="9024727" cy="61622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31 Days</a:t>
            </a:r>
            <a:endParaRPr lang="en-CH" sz="16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52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5F4A7-DA20-75A2-5623-DC9D7CA1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79C8-5016-4F9B-B22D-6BD3381FED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ED76E-F979-B846-F962-C7E521DF26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Fill the gaps forward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330D0-6968-995D-C56D-535351A5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4" t="10972" r="-1"/>
          <a:stretch/>
        </p:blipFill>
        <p:spPr>
          <a:xfrm>
            <a:off x="584200" y="1049225"/>
            <a:ext cx="7071735" cy="21589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33432-0DAA-EABE-5C13-A3F2E7CB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25"/>
          <a:stretch/>
        </p:blipFill>
        <p:spPr>
          <a:xfrm>
            <a:off x="568918" y="4263359"/>
            <a:ext cx="7071735" cy="2213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CBF792-A506-E486-6ACA-ADF2B3A1ABC3}"/>
              </a:ext>
            </a:extLst>
          </p:cNvPr>
          <p:cNvSpPr/>
          <p:nvPr/>
        </p:nvSpPr>
        <p:spPr bwMode="auto">
          <a:xfrm>
            <a:off x="1615267" y="4690083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131D1-8785-F7AD-6837-8A7A704DF4B7}"/>
              </a:ext>
            </a:extLst>
          </p:cNvPr>
          <p:cNvSpPr/>
          <p:nvPr/>
        </p:nvSpPr>
        <p:spPr bwMode="auto">
          <a:xfrm>
            <a:off x="3126713" y="5185176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7F2E3-89E6-FFD4-D94E-1D8477294CEE}"/>
              </a:ext>
            </a:extLst>
          </p:cNvPr>
          <p:cNvSpPr/>
          <p:nvPr/>
        </p:nvSpPr>
        <p:spPr bwMode="auto">
          <a:xfrm>
            <a:off x="4649056" y="5481568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DF4B5-9FAC-5804-74F2-12A66B78672D}"/>
              </a:ext>
            </a:extLst>
          </p:cNvPr>
          <p:cNvSpPr/>
          <p:nvPr/>
        </p:nvSpPr>
        <p:spPr bwMode="auto">
          <a:xfrm>
            <a:off x="5300341" y="5749677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04D28D-2D93-E491-F414-7E9E7DA54C50}"/>
              </a:ext>
            </a:extLst>
          </p:cNvPr>
          <p:cNvSpPr/>
          <p:nvPr/>
        </p:nvSpPr>
        <p:spPr bwMode="auto">
          <a:xfrm>
            <a:off x="6164870" y="5824658"/>
            <a:ext cx="408391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CBBD40-75F9-E050-13F3-A561068351F5}"/>
              </a:ext>
            </a:extLst>
          </p:cNvPr>
          <p:cNvSpPr/>
          <p:nvPr/>
        </p:nvSpPr>
        <p:spPr bwMode="auto">
          <a:xfrm>
            <a:off x="7195926" y="5765307"/>
            <a:ext cx="290788" cy="139404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21F5-6894-471A-3211-64BF5FDD3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18" y="3421845"/>
            <a:ext cx="10310191" cy="7114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83852D6-0AF9-C311-2175-765453E91239}"/>
              </a:ext>
            </a:extLst>
          </p:cNvPr>
          <p:cNvSpPr/>
          <p:nvPr/>
        </p:nvSpPr>
        <p:spPr bwMode="auto">
          <a:xfrm>
            <a:off x="165652" y="3571461"/>
            <a:ext cx="418548" cy="2716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30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2D699-6C6E-52CF-476E-C4E84469C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686BBA-E36B-1636-34E1-B0DFC33BF1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B111-9F3B-A068-1457-01F2D7F517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Bin data (4 days)</a:t>
            </a:r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323A7-A645-9269-E93C-9132CAD5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25"/>
          <a:stretch/>
        </p:blipFill>
        <p:spPr>
          <a:xfrm>
            <a:off x="584200" y="1111016"/>
            <a:ext cx="11075904" cy="2814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E97841-EBAA-9CD9-2293-2CD594C25DDB}"/>
              </a:ext>
            </a:extLst>
          </p:cNvPr>
          <p:cNvSpPr/>
          <p:nvPr/>
        </p:nvSpPr>
        <p:spPr bwMode="auto">
          <a:xfrm>
            <a:off x="11410121" y="1186072"/>
            <a:ext cx="192481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12AE4-37FE-4001-DFD5-07544699899F}"/>
              </a:ext>
            </a:extLst>
          </p:cNvPr>
          <p:cNvSpPr/>
          <p:nvPr/>
        </p:nvSpPr>
        <p:spPr bwMode="auto">
          <a:xfrm>
            <a:off x="1010538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39CEB-F0FB-EEFA-A64E-D62BCB0F7987}"/>
              </a:ext>
            </a:extLst>
          </p:cNvPr>
          <p:cNvSpPr/>
          <p:nvPr/>
        </p:nvSpPr>
        <p:spPr bwMode="auto">
          <a:xfrm>
            <a:off x="874942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680A14-A287-232E-C4FD-88598914DEA4}"/>
              </a:ext>
            </a:extLst>
          </p:cNvPr>
          <p:cNvSpPr/>
          <p:nvPr/>
        </p:nvSpPr>
        <p:spPr bwMode="auto">
          <a:xfrm>
            <a:off x="7398310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2237E-6314-FE8F-1E7F-C1D822C330B3}"/>
              </a:ext>
            </a:extLst>
          </p:cNvPr>
          <p:cNvSpPr/>
          <p:nvPr/>
        </p:nvSpPr>
        <p:spPr bwMode="auto">
          <a:xfrm>
            <a:off x="6055025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B58FB-F7B0-9DF4-03C5-9C1FF12729A7}"/>
              </a:ext>
            </a:extLst>
          </p:cNvPr>
          <p:cNvSpPr/>
          <p:nvPr/>
        </p:nvSpPr>
        <p:spPr bwMode="auto">
          <a:xfrm>
            <a:off x="467740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820499-2939-6DF8-3038-350FB6928526}"/>
              </a:ext>
            </a:extLst>
          </p:cNvPr>
          <p:cNvSpPr/>
          <p:nvPr/>
        </p:nvSpPr>
        <p:spPr bwMode="auto">
          <a:xfrm>
            <a:off x="332144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3514C-CD50-FAF9-A628-42759ED57992}"/>
              </a:ext>
            </a:extLst>
          </p:cNvPr>
          <p:cNvSpPr/>
          <p:nvPr/>
        </p:nvSpPr>
        <p:spPr bwMode="auto">
          <a:xfrm>
            <a:off x="1983577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2DD068-F5E9-B35B-74BE-3A1A94C4EE89}"/>
              </a:ext>
            </a:extLst>
          </p:cNvPr>
          <p:cNvSpPr/>
          <p:nvPr/>
        </p:nvSpPr>
        <p:spPr bwMode="auto">
          <a:xfrm>
            <a:off x="712400" y="1176440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B2DB51-447F-C3D6-2361-B74481DFE012}"/>
              </a:ext>
            </a:extLst>
          </p:cNvPr>
          <p:cNvSpPr/>
          <p:nvPr/>
        </p:nvSpPr>
        <p:spPr bwMode="auto">
          <a:xfrm>
            <a:off x="575854" y="4000484"/>
            <a:ext cx="11084249" cy="26984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BBD46A-EE2A-EDCF-FA3D-0E280584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825" y="4110151"/>
            <a:ext cx="10050273" cy="245527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479A0F-8DF7-DD26-BB46-B13FD043DC71}"/>
              </a:ext>
            </a:extLst>
          </p:cNvPr>
          <p:cNvCxnSpPr/>
          <p:nvPr/>
        </p:nvCxnSpPr>
        <p:spPr>
          <a:xfrm>
            <a:off x="7123043" y="2837942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326E2E-6D6E-838D-F038-0BBCECFAA85F}"/>
              </a:ext>
            </a:extLst>
          </p:cNvPr>
          <p:cNvCxnSpPr/>
          <p:nvPr/>
        </p:nvCxnSpPr>
        <p:spPr>
          <a:xfrm>
            <a:off x="3041374" y="156573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B2EFA0-ACD6-C6C5-AC10-5D354E14AF94}"/>
              </a:ext>
            </a:extLst>
          </p:cNvPr>
          <p:cNvCxnSpPr/>
          <p:nvPr/>
        </p:nvCxnSpPr>
        <p:spPr>
          <a:xfrm>
            <a:off x="4399722" y="2511287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58CA72-211F-3B2C-8F9F-820FFE814808}"/>
              </a:ext>
            </a:extLst>
          </p:cNvPr>
          <p:cNvCxnSpPr/>
          <p:nvPr/>
        </p:nvCxnSpPr>
        <p:spPr>
          <a:xfrm>
            <a:off x="5764696" y="23125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63C9DD-96AD-591F-4BDA-E05C87D292AE}"/>
              </a:ext>
            </a:extLst>
          </p:cNvPr>
          <p:cNvCxnSpPr/>
          <p:nvPr/>
        </p:nvCxnSpPr>
        <p:spPr>
          <a:xfrm>
            <a:off x="1696278" y="17029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C15FC6F-1E17-C05B-28C3-023B87D02220}"/>
              </a:ext>
            </a:extLst>
          </p:cNvPr>
          <p:cNvCxnSpPr/>
          <p:nvPr/>
        </p:nvCxnSpPr>
        <p:spPr>
          <a:xfrm>
            <a:off x="8461513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B2E21D-BFCD-A920-6F13-7BA796541959}"/>
              </a:ext>
            </a:extLst>
          </p:cNvPr>
          <p:cNvCxnSpPr/>
          <p:nvPr/>
        </p:nvCxnSpPr>
        <p:spPr>
          <a:xfrm>
            <a:off x="9839739" y="328653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5F94A7-66CA-79F5-4E16-B0C716335E52}"/>
              </a:ext>
            </a:extLst>
          </p:cNvPr>
          <p:cNvCxnSpPr/>
          <p:nvPr/>
        </p:nvCxnSpPr>
        <p:spPr>
          <a:xfrm>
            <a:off x="11198087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D719D1-2739-8092-5673-E49D2933E883}"/>
              </a:ext>
            </a:extLst>
          </p:cNvPr>
          <p:cNvCxnSpPr/>
          <p:nvPr/>
        </p:nvCxnSpPr>
        <p:spPr>
          <a:xfrm>
            <a:off x="11522765" y="355820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30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8A5DA-9B9A-C2C1-8219-F156B590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EED00-A636-4DAB-1ECE-BB1292BBA0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D9246-1885-EFDE-F558-7A283872A4D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65307-3568-1F0C-E98D-94BAA1FAF4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Requirement/Solution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AB1F9E-EE7E-E228-4E1B-3EB9C75EC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880432"/>
              </p:ext>
            </p:extLst>
          </p:nvPr>
        </p:nvGraphicFramePr>
        <p:xfrm>
          <a:off x="584200" y="1388714"/>
          <a:ext cx="10809126" cy="449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04563">
                  <a:extLst>
                    <a:ext uri="{9D8B030D-6E8A-4147-A177-3AD203B41FA5}">
                      <a16:colId xmlns:a16="http://schemas.microsoft.com/office/drawing/2014/main" val="2158978853"/>
                    </a:ext>
                  </a:extLst>
                </a:gridCol>
                <a:gridCol w="5404563">
                  <a:extLst>
                    <a:ext uri="{9D8B030D-6E8A-4147-A177-3AD203B41FA5}">
                      <a16:colId xmlns:a16="http://schemas.microsoft.com/office/drawing/2014/main" val="4290429704"/>
                    </a:ext>
                  </a:extLst>
                </a:gridCol>
              </a:tblGrid>
              <a:tr h="168306">
                <a:tc>
                  <a:txBody>
                    <a:bodyPr/>
                    <a:lstStyle/>
                    <a:p>
                      <a:r>
                        <a:rPr lang="de-CH"/>
                        <a:t>Requirements</a:t>
                      </a:r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Solution</a:t>
                      </a:r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96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/>
                        <a:t>Fast and flexible analytics of the stock ticker and meta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Eventhouse/KQL Database</a:t>
                      </a:r>
                    </a:p>
                    <a:p>
                      <a:r>
                        <a:rPr lang="en-US"/>
                        <a:t> - Time series-oriented data store for our stock data</a:t>
                      </a:r>
                    </a:p>
                    <a:p>
                      <a:r>
                        <a:rPr lang="en-US"/>
                        <a:t>Lakehouse</a:t>
                      </a:r>
                    </a:p>
                    <a:p>
                      <a:r>
                        <a:rPr lang="en-US"/>
                        <a:t> - Data store for company related meta data</a:t>
                      </a:r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56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Regular refresh of the meta data and append of new stock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Fabric Pipelines</a:t>
                      </a:r>
                    </a:p>
                    <a:p>
                      <a:r>
                        <a:rPr lang="de-CH"/>
                        <a:t>- Schedule (Trigger)</a:t>
                      </a:r>
                    </a:p>
                    <a:p>
                      <a:r>
                        <a:rPr lang="de-CH"/>
                        <a:t>Notebooks</a:t>
                      </a:r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18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List of collected stock can be easily changed by a business user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CH"/>
                        <a:t>SQL Server </a:t>
                      </a:r>
                      <a:r>
                        <a:rPr lang="de-CH" err="1"/>
                        <a:t>database</a:t>
                      </a:r>
                      <a:r>
                        <a:rPr lang="de-CH"/>
                        <a:t> </a:t>
                      </a:r>
                      <a:endParaRPr lang="en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17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/>
                        <a:t>End</a:t>
                      </a:r>
                      <a:r>
                        <a:rPr lang="en-US" sz="1800"/>
                        <a:t>-to-end log information (kept for more than 30 days)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5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User friendly view of data using 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Power BI </a:t>
                      </a:r>
                    </a:p>
                    <a:p>
                      <a:r>
                        <a:rPr lang="de-CH"/>
                        <a:t>Realtime Dashboard (next release)</a:t>
                      </a:r>
                      <a:endParaRPr lang="en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55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Get informed if anomalies occur on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Data Activator (next release)</a:t>
                      </a:r>
                      <a:endParaRPr lang="en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196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3523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CCE9E-918C-0EA6-E573-9200E042C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C43CE-C761-B4B8-6A28-012CA1E15D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04AE9-E598-F14D-7893-B3423A60B0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Bin data (4 days)</a:t>
            </a:r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BED4F-C284-7A36-3676-34CE96C2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25"/>
          <a:stretch/>
        </p:blipFill>
        <p:spPr>
          <a:xfrm>
            <a:off x="584200" y="1111016"/>
            <a:ext cx="11075904" cy="2814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AB07D9-CF62-1619-9AB4-E788AE80BB4A}"/>
              </a:ext>
            </a:extLst>
          </p:cNvPr>
          <p:cNvSpPr/>
          <p:nvPr/>
        </p:nvSpPr>
        <p:spPr bwMode="auto">
          <a:xfrm>
            <a:off x="11410121" y="1186072"/>
            <a:ext cx="192481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0A9A41-E795-73E9-50DB-E6ED4B61EAED}"/>
              </a:ext>
            </a:extLst>
          </p:cNvPr>
          <p:cNvSpPr/>
          <p:nvPr/>
        </p:nvSpPr>
        <p:spPr bwMode="auto">
          <a:xfrm>
            <a:off x="1010538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51AE40-87E0-49DF-B8A5-99143456B384}"/>
              </a:ext>
            </a:extLst>
          </p:cNvPr>
          <p:cNvSpPr/>
          <p:nvPr/>
        </p:nvSpPr>
        <p:spPr bwMode="auto">
          <a:xfrm>
            <a:off x="8749428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CF5060-DAAA-65C4-52B0-ACD64A6D9533}"/>
              </a:ext>
            </a:extLst>
          </p:cNvPr>
          <p:cNvSpPr/>
          <p:nvPr/>
        </p:nvSpPr>
        <p:spPr bwMode="auto">
          <a:xfrm>
            <a:off x="7398310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37FA18-0E09-33CB-B9E4-250667E642DC}"/>
              </a:ext>
            </a:extLst>
          </p:cNvPr>
          <p:cNvSpPr/>
          <p:nvPr/>
        </p:nvSpPr>
        <p:spPr bwMode="auto">
          <a:xfrm>
            <a:off x="6055025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C4A95C-FD6C-F899-C7B6-D4DD2237C463}"/>
              </a:ext>
            </a:extLst>
          </p:cNvPr>
          <p:cNvSpPr/>
          <p:nvPr/>
        </p:nvSpPr>
        <p:spPr bwMode="auto">
          <a:xfrm>
            <a:off x="467740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23EBD-3CE4-363C-B94B-AE4F75EE5B4F}"/>
              </a:ext>
            </a:extLst>
          </p:cNvPr>
          <p:cNvSpPr/>
          <p:nvPr/>
        </p:nvSpPr>
        <p:spPr bwMode="auto">
          <a:xfrm>
            <a:off x="3321443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A20A9F-DC7A-169A-79E1-AFA654673FE3}"/>
              </a:ext>
            </a:extLst>
          </p:cNvPr>
          <p:cNvSpPr/>
          <p:nvPr/>
        </p:nvSpPr>
        <p:spPr bwMode="auto">
          <a:xfrm>
            <a:off x="1983577" y="1186072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AD286E-0861-F66E-E1BE-2C333DBD6E5F}"/>
              </a:ext>
            </a:extLst>
          </p:cNvPr>
          <p:cNvSpPr/>
          <p:nvPr/>
        </p:nvSpPr>
        <p:spPr bwMode="auto">
          <a:xfrm>
            <a:off x="712400" y="1176440"/>
            <a:ext cx="1186394" cy="2683563"/>
          </a:xfrm>
          <a:prstGeom prst="rect">
            <a:avLst/>
          </a:prstGeom>
          <a:noFill/>
          <a:ln w="190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F9F764-6988-063B-A98A-47ECDF8D1493}"/>
              </a:ext>
            </a:extLst>
          </p:cNvPr>
          <p:cNvSpPr/>
          <p:nvPr/>
        </p:nvSpPr>
        <p:spPr bwMode="auto">
          <a:xfrm>
            <a:off x="575854" y="4000484"/>
            <a:ext cx="11084249" cy="26984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5F672D1-5201-8977-AE93-A4D6B95FF1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825" y="4110151"/>
            <a:ext cx="10050273" cy="245527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B3C915-4E0F-50A9-2F20-621715EB95C4}"/>
              </a:ext>
            </a:extLst>
          </p:cNvPr>
          <p:cNvCxnSpPr/>
          <p:nvPr/>
        </p:nvCxnSpPr>
        <p:spPr>
          <a:xfrm>
            <a:off x="7123043" y="2837942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B3CA1D-10BF-CCA3-CE93-2AF678BA0B24}"/>
              </a:ext>
            </a:extLst>
          </p:cNvPr>
          <p:cNvCxnSpPr/>
          <p:nvPr/>
        </p:nvCxnSpPr>
        <p:spPr>
          <a:xfrm>
            <a:off x="3041374" y="156573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E7E0D4-2BFB-E925-DFA9-1B1CE0D54008}"/>
              </a:ext>
            </a:extLst>
          </p:cNvPr>
          <p:cNvCxnSpPr/>
          <p:nvPr/>
        </p:nvCxnSpPr>
        <p:spPr>
          <a:xfrm>
            <a:off x="4399722" y="2511287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9405C7-2795-700E-9695-A61C338AF1D1}"/>
              </a:ext>
            </a:extLst>
          </p:cNvPr>
          <p:cNvCxnSpPr/>
          <p:nvPr/>
        </p:nvCxnSpPr>
        <p:spPr>
          <a:xfrm>
            <a:off x="5764696" y="23125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F16BD3-BA07-2043-C8E3-70C206F7453C}"/>
              </a:ext>
            </a:extLst>
          </p:cNvPr>
          <p:cNvCxnSpPr/>
          <p:nvPr/>
        </p:nvCxnSpPr>
        <p:spPr>
          <a:xfrm>
            <a:off x="1696278" y="1702904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123919-6390-4A59-42D5-FC4B003C017A}"/>
              </a:ext>
            </a:extLst>
          </p:cNvPr>
          <p:cNvCxnSpPr/>
          <p:nvPr/>
        </p:nvCxnSpPr>
        <p:spPr>
          <a:xfrm>
            <a:off x="8461513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4C9875B-86AF-8CE8-9360-76B44A8D2AC2}"/>
              </a:ext>
            </a:extLst>
          </p:cNvPr>
          <p:cNvCxnSpPr/>
          <p:nvPr/>
        </p:nvCxnSpPr>
        <p:spPr>
          <a:xfrm>
            <a:off x="9839739" y="328653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C277DC-5994-CD7E-3F80-C048427BD858}"/>
              </a:ext>
            </a:extLst>
          </p:cNvPr>
          <p:cNvCxnSpPr/>
          <p:nvPr/>
        </p:nvCxnSpPr>
        <p:spPr>
          <a:xfrm>
            <a:off x="11198087" y="3193773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4B71A-7010-3FFB-A0E7-F3351957C90C}"/>
              </a:ext>
            </a:extLst>
          </p:cNvPr>
          <p:cNvCxnSpPr/>
          <p:nvPr/>
        </p:nvCxnSpPr>
        <p:spPr>
          <a:xfrm>
            <a:off x="11522765" y="3558209"/>
            <a:ext cx="0" cy="254441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7DE3CB8-7C58-54D7-1706-B722E2D9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29" y="2708336"/>
            <a:ext cx="7554379" cy="197195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40370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E7975-0B24-4798-7E80-E21A40D4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98536-0147-995F-5CE9-FEE4DB5A2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44654" y="3760660"/>
            <a:ext cx="2743200" cy="123111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082EA-64B8-2C88-968B-C56638DC8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GetStock</a:t>
            </a:r>
            <a:r>
              <a:rPr lang="en-US"/>
              <a:t> – Calculate Growth</a:t>
            </a:r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8D350-F619-7B1B-5BCE-7290EBE24779}"/>
              </a:ext>
            </a:extLst>
          </p:cNvPr>
          <p:cNvSpPr/>
          <p:nvPr/>
        </p:nvSpPr>
        <p:spPr bwMode="auto">
          <a:xfrm>
            <a:off x="553875" y="1283788"/>
            <a:ext cx="11084249" cy="26984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F320C4-1E16-F2CB-4371-4B9F2AC1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4846" y="1393455"/>
            <a:ext cx="10050273" cy="24552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DA302-67A6-4CB5-BCDB-2AB49246331A}"/>
              </a:ext>
            </a:extLst>
          </p:cNvPr>
          <p:cNvCxnSpPr/>
          <p:nvPr/>
        </p:nvCxnSpPr>
        <p:spPr>
          <a:xfrm>
            <a:off x="5793860" y="2247318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24C572E4-0027-CBFC-D8CB-1AD51212D955}"/>
              </a:ext>
            </a:extLst>
          </p:cNvPr>
          <p:cNvSpPr/>
          <p:nvPr/>
        </p:nvSpPr>
        <p:spPr>
          <a:xfrm>
            <a:off x="6483905" y="2300129"/>
            <a:ext cx="397565" cy="444678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CD1C34-947B-8251-C856-3D5F3DAF6DDC}"/>
              </a:ext>
            </a:extLst>
          </p:cNvPr>
          <p:cNvCxnSpPr>
            <a:cxnSpLocks/>
          </p:cNvCxnSpPr>
          <p:nvPr/>
        </p:nvCxnSpPr>
        <p:spPr>
          <a:xfrm>
            <a:off x="5899441" y="2772441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2E3213-7B71-FB51-FEDC-D540FCC6B786}"/>
              </a:ext>
            </a:extLst>
          </p:cNvPr>
          <p:cNvCxnSpPr/>
          <p:nvPr/>
        </p:nvCxnSpPr>
        <p:spPr>
          <a:xfrm>
            <a:off x="1750714" y="1486619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BC6298E-C859-8578-B12D-C9DFAD7B898C}"/>
              </a:ext>
            </a:extLst>
          </p:cNvPr>
          <p:cNvSpPr/>
          <p:nvPr/>
        </p:nvSpPr>
        <p:spPr>
          <a:xfrm>
            <a:off x="1907647" y="1486619"/>
            <a:ext cx="240631" cy="165651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70A24C-3641-FD7A-5461-A98A1706A7E1}"/>
              </a:ext>
            </a:extLst>
          </p:cNvPr>
          <p:cNvCxnSpPr/>
          <p:nvPr/>
        </p:nvCxnSpPr>
        <p:spPr>
          <a:xfrm>
            <a:off x="1763966" y="1652271"/>
            <a:ext cx="117944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2,900+ Green Plus Sign Stock Photos, Pictures &amp; Royalty-Free Images -  iStock">
            <a:extLst>
              <a:ext uri="{FF2B5EF4-FFF2-40B4-BE49-F238E27FC236}">
                <a16:creationId xmlns:a16="http://schemas.microsoft.com/office/drawing/2014/main" id="{2C0E5685-517E-B2E8-3FE4-7A764BA7E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2" t="23180" r="22822" b="22620"/>
          <a:stretch/>
        </p:blipFill>
        <p:spPr bwMode="auto">
          <a:xfrm>
            <a:off x="2195819" y="1479217"/>
            <a:ext cx="180809" cy="1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D1882-0429-B658-B62F-D0C1FB30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171" t="41729" r="18267" b="41394"/>
          <a:stretch/>
        </p:blipFill>
        <p:spPr>
          <a:xfrm>
            <a:off x="6973304" y="2504429"/>
            <a:ext cx="187238" cy="497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59F437-04CD-4348-2971-E21A09D15C71}"/>
              </a:ext>
            </a:extLst>
          </p:cNvPr>
          <p:cNvSpPr txBox="1"/>
          <p:nvPr/>
        </p:nvSpPr>
        <p:spPr>
          <a:xfrm>
            <a:off x="2424169" y="1445675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/>
              <a:t>Gain</a:t>
            </a:r>
            <a:endParaRPr lang="en-CH" sz="140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068D0E-2C30-76EC-81C0-0A4B83C754D7}"/>
              </a:ext>
            </a:extLst>
          </p:cNvPr>
          <p:cNvSpPr txBox="1"/>
          <p:nvPr/>
        </p:nvSpPr>
        <p:spPr>
          <a:xfrm>
            <a:off x="7211219" y="2401844"/>
            <a:ext cx="336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/>
              <a:t>Gain</a:t>
            </a:r>
            <a:endParaRPr lang="en-CH" sz="1400" err="1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6EDE7DA-0E6A-7A7D-8932-D54A420093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3" b="3764"/>
          <a:stretch/>
        </p:blipFill>
        <p:spPr>
          <a:xfrm>
            <a:off x="2376628" y="3287974"/>
            <a:ext cx="6325483" cy="24160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9567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DCF5A-9070-D5F0-995F-8BFCEFB56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3AFEDA5-62D4-13F8-FE23-433D7269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E9B58-B6E9-ACA6-DB6F-130ADA6758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0B026-79AA-C2EC-07A5-5B3EEEE1CE7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3A602-2A88-DADC-5077-F50EB97DB1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93D8FF-A3E2-6748-9216-24BA0F09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2D7D73F-0CDC-9585-DC99-54899344308C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DC04351-2A20-7F82-31CA-D8E6C843BA7D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E1BDC3-8D9F-D4C9-0F9F-21A73780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DE1178-F875-A59F-063F-BF8CB2127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15E0048B-7852-A636-B6DF-56B6E13ABB33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1CC367-37E1-E733-C127-14197B618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885945-3025-95EC-38A2-A448B39ACBE9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2E17AE7-9DE3-B21C-6D20-B3BBB6A7BE3A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19E0349-4518-7451-3921-658AEA19B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023934-CC48-02EE-9BF3-1100A8450F4B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FEC434D3-79D9-07C2-53EE-7E970D194585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32B446A-5FF9-8C6F-642C-8D8E2C054360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7D50F17-0AF5-5075-840A-FEB5FC224397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7691467-E028-DAF2-CC23-76A652568B98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4C1B9C11-6AE7-332A-3B88-95F53DAFF859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F75D28E9-38D8-C576-B0B2-78E62C07FF40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6CEB4433-1B49-EB0F-4EAB-DB464027F7CE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BB74A3C7-3082-7817-148E-6C5984B6C923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59FFC667-CF07-05DB-3E50-20538418B17A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BE86DD8E-5CE3-4D01-85A2-E5ED5951B78E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E66156F7-A0FD-1016-A3F8-90684685AA13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47C7FE-33CA-93B0-8CC5-D07E005862F1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3A8DBC3-3F38-BA6D-71AB-E16A7CB2EAB6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2E41E3AB-06D5-1413-BC6E-B30D9B777E80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D2AA09A8-3ECB-55D7-B2E0-3BEE39ADD1D3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DBF59727-910A-20C3-AEDB-1279BA9A5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4156BC5-8488-B910-547A-BEFDE9BD60CA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1C86403-BAE7-20B7-24DE-7540E2B866E8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0CAED9B4-3028-D1F1-C241-876EC1EE94AC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5AAEB3F0-184D-C494-CC53-41D954EFE5F5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8352EBC8-F78C-A8E2-7B81-E739D0193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E84B8C5-2092-F46D-7115-915978DADCBB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1748C03-8744-1943-361C-5D30ACAF8F67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50E4E2FF-606D-6001-B20C-5D886FECB24D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B46144DF-A142-86E2-C7AD-1504C447F07B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E9F1232B-5FF5-7B24-0F90-FDA651C8F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9765B87-DFD5-17FB-4A05-C2B3AFC08D0B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0E99A29-F236-E019-43F2-7EDFF222D8A3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065FECF8-0255-6012-213A-63C5B3D5FB26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269E6374-A4B0-3F17-EB20-8D00BAE5762F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78CBC415-A081-E75D-8ED5-A0A8AC708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8FA8535-B57B-F08D-974D-B2F974C77ACF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F1773CB-EE23-FCFC-B977-41C53D088798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E110C440-8769-375E-5635-DC5D2065A420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AD1F1927-C7DD-59EF-F69E-C9B38533B36F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3973EEE9-1954-877A-374A-1AA8C182F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86AE7C2-B523-661B-7AEC-36CA84A9CDF8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BCD2592-CE11-9C72-5BFC-D7E177AC5E55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678D9F-936E-6968-48C4-65F4EBF701FD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65C38447-36FC-BA64-9FF3-2ECB0F91173F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5B43A0FA-BE79-8CB9-E14D-0936F7DC1DC0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9E56D70-9753-E43A-4394-ED2598A2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EE2ACE9-ABB1-F5CA-A98B-4BF177E3FC61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D7FCDB5B-24E1-53C7-B5E7-6D98148F9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05028F41-1B09-BD65-1D97-FF13140F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67EE8219-69B0-D910-3331-AA045A4AC722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8CF68095-D249-284A-1D45-FE1D93ACA178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EBF9A7-85CD-9910-59B6-5D85674C17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945006CF-8C53-8D2C-7454-FFE7ACE4BF72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41621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2E3F-488C-C483-4F93-6F5D49C1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97623-05B1-ACAE-039D-6EA278DDAA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F09B9-BFCD-0A54-B91B-78574577C4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D7BED-50ED-D070-5D17-ED385C4C8C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B4C64-5645-D5D6-E4D6-1D6D63AF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113"/>
            <a:ext cx="12192000" cy="17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1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9EEE9-222A-456F-E603-03CBE49B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6DDD-299D-81DF-D9B9-A962469371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77FE6-00E0-02C6-F5F0-5C61413F79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81C8E-511C-DF3D-408B-9C55BE623F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49BD41-4015-D36D-E6F2-8667168F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15" y="1260322"/>
            <a:ext cx="9483969" cy="52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1252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EF8C-D3A3-3F26-6621-AE85D57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735EC-BCE4-D4CC-C42A-E83B55D7DB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BD03E-1777-F50F-23B8-60E098F9E1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C89C7-BEE0-6B11-F89A-570F3673F8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Next Steps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FF2F3E-CEB1-2AF6-23D1-541B5D6680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9848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Data Activator to get notification on significant price drops /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series of blog posts walking through the whole solution will be published in the upcoming weeks on </a:t>
            </a:r>
            <a:r>
              <a:rPr lang="en-US" dirty="0">
                <a:hlinkClick r:id="rId2"/>
              </a:rPr>
              <a:t>https://aka.ms/PBIGuyBlog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1850135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0E915-1F43-C11E-C482-851E8E6A62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28F2D-A839-C3F3-52A3-6CE669BBD39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CF3B1-711C-9C77-5FE6-26DDCCA060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Conclusion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87F717-EE1C-CBDA-4A57-641428DFA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11" y="1057001"/>
            <a:ext cx="11045889" cy="5376857"/>
          </a:xfrm>
        </p:spPr>
        <p:txBody>
          <a:bodyPr/>
          <a:lstStyle/>
          <a:p>
            <a:r>
              <a:rPr lang="en-US" sz="1800"/>
              <a:t>From a technology point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Very easy to integrate each item with each other within Microsoft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No network related configuration required, no secrets to maintain,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All necessary items supported in Microsoft Fabric</a:t>
            </a:r>
            <a:br>
              <a:rPr lang="en-US" sz="18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Different skills &amp; languages required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/>
              <a:t>Data Factory, Notebook, Lakehouse, Azure SQL, Kusto, Power BI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/>
              <a:t>Expression Language, Python, T-SQL, KQL, DAX, M (Power Query)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/>
              <a:t>Technology is important, but it’s not the only one:</a:t>
            </a:r>
          </a:p>
          <a:p>
            <a:pPr marL="1000125" lvl="2" indent="-342900">
              <a:buFont typeface="Arial" panose="020B0604020202020204" pitchFamily="34" charset="0"/>
              <a:buChar char="•"/>
            </a:pPr>
            <a:r>
              <a:rPr lang="en-US"/>
              <a:t>Domain expertise should be part of the team, shape to solution according to business requirements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make sense out of data</a:t>
            </a:r>
          </a:p>
          <a:p>
            <a:endParaRPr lang="en-US" sz="1050"/>
          </a:p>
          <a:p>
            <a:r>
              <a:rPr lang="en-US" sz="1800"/>
              <a:t>Our finding, it’s quite some ground to be covered: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Collaboration – Work in a team (2-3 members), profit from each other!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Work iterative to achieve 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74F17A2-DC28-1009-F4A0-21C4F2BD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9" y="2360529"/>
            <a:ext cx="3687222" cy="9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29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0C71B1-54B4-A2B4-78FA-EFF4E23AA0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E5B79-D66D-AC61-0DF4-11E8C8526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703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2740-7209-4E41-DE30-77331FC2B1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D8948-4E5A-DB1C-5EFC-12A80A69E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671217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46EBE-10B5-7653-6269-91A87C97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27047-2CBA-5070-053D-55250B8D4F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B567-3E86-B040-C7C8-ADCE67C668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Python Code – Get Company Details</a:t>
            </a:r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AE0E9-A4EE-78A3-F1F3-F857248424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21544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Import required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global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internal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Define function to get and transform result as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Call function to get Company details for each company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Save result into Lakehouse </a:t>
            </a:r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E1294-46CE-87B7-0D16-374C5507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86" t="42447"/>
          <a:stretch/>
        </p:blipFill>
        <p:spPr>
          <a:xfrm>
            <a:off x="590998" y="3533964"/>
            <a:ext cx="2901244" cy="840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4FF76-96B2-C431-A492-439040B3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8" y="4642681"/>
            <a:ext cx="1224790" cy="1834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60BE7B-17E0-91CD-D1B5-C333F65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788" y="4642681"/>
            <a:ext cx="5106227" cy="432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D4417-9857-F7ED-247F-5CA4A00F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7714"/>
          <a:stretch/>
        </p:blipFill>
        <p:spPr>
          <a:xfrm>
            <a:off x="2391640" y="5377395"/>
            <a:ext cx="2496625" cy="4328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971B67-60BA-89C3-0CB3-D365DC8E1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963" y="1389709"/>
            <a:ext cx="3769281" cy="2444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DF561-23CD-00BE-AEA7-5CDACF165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7963" y="4072233"/>
            <a:ext cx="3769281" cy="1449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7A11FD-7A85-B9E6-FB53-0FBDC7CEB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63" y="5932723"/>
            <a:ext cx="3769281" cy="60618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032B6FB-989C-201E-83EF-512B610EC1FD}"/>
              </a:ext>
            </a:extLst>
          </p:cNvPr>
          <p:cNvSpPr/>
          <p:nvPr/>
        </p:nvSpPr>
        <p:spPr bwMode="auto">
          <a:xfrm>
            <a:off x="419497" y="33899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FCFE3D-62DD-C2FC-8AEC-26E6933ECA50}"/>
              </a:ext>
            </a:extLst>
          </p:cNvPr>
          <p:cNvSpPr/>
          <p:nvPr/>
        </p:nvSpPr>
        <p:spPr bwMode="auto">
          <a:xfrm>
            <a:off x="1635788" y="44329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C4C9E4-FADE-34A7-8026-E375A93D4B6B}"/>
              </a:ext>
            </a:extLst>
          </p:cNvPr>
          <p:cNvSpPr/>
          <p:nvPr/>
        </p:nvSpPr>
        <p:spPr bwMode="auto">
          <a:xfrm>
            <a:off x="2241559" y="521311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D12919-24B5-2384-F220-28387F21BBCB}"/>
              </a:ext>
            </a:extLst>
          </p:cNvPr>
          <p:cNvSpPr/>
          <p:nvPr/>
        </p:nvSpPr>
        <p:spPr bwMode="auto">
          <a:xfrm>
            <a:off x="7497964" y="126998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4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4FD581-47C2-7B95-3B98-B9D8C8ECA44C}"/>
              </a:ext>
            </a:extLst>
          </p:cNvPr>
          <p:cNvSpPr/>
          <p:nvPr/>
        </p:nvSpPr>
        <p:spPr bwMode="auto">
          <a:xfrm>
            <a:off x="7497964" y="389223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5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447205-CDD1-EC3F-315E-E6C628D88440}"/>
              </a:ext>
            </a:extLst>
          </p:cNvPr>
          <p:cNvSpPr/>
          <p:nvPr/>
        </p:nvSpPr>
        <p:spPr bwMode="auto">
          <a:xfrm>
            <a:off x="7497963" y="575906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8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298A5-C23E-E213-928B-01AFA1EB71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8F5EB-35AB-0663-B7F9-E28F51ABE7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9FEA7-EA2A-E45B-0BDC-AC9BC53C6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err="1"/>
              <a:t>Important</a:t>
            </a:r>
            <a:r>
              <a:rPr lang="de-CH"/>
              <a:t> </a:t>
            </a:r>
            <a:r>
              <a:rPr lang="de-CH" err="1"/>
              <a:t>side</a:t>
            </a:r>
            <a:r>
              <a:rPr lang="de-CH"/>
              <a:t> </a:t>
            </a:r>
            <a:r>
              <a:rPr lang="de-CH" err="1"/>
              <a:t>note</a:t>
            </a:r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12A04-8309-48AB-4382-60E2646D51B2}"/>
              </a:ext>
            </a:extLst>
          </p:cNvPr>
          <p:cNvSpPr txBox="1"/>
          <p:nvPr/>
        </p:nvSpPr>
        <p:spPr>
          <a:xfrm>
            <a:off x="584200" y="1318778"/>
            <a:ext cx="10508902" cy="48013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noProof="0"/>
              <a:t>We have built a reference application with the goal </a:t>
            </a:r>
          </a:p>
          <a:p>
            <a:pPr algn="l"/>
            <a:r>
              <a:rPr lang="en-US" sz="2400" noProof="0"/>
              <a:t>of implementing </a:t>
            </a:r>
            <a:r>
              <a:rPr lang="en-US" sz="2400" b="1" noProof="0"/>
              <a:t>a scalable and maintainable architecture, close to a real project, </a:t>
            </a:r>
            <a:br>
              <a:rPr lang="en-US" sz="2400" noProof="0"/>
            </a:br>
            <a:r>
              <a:rPr lang="en-US" sz="2400" noProof="0"/>
              <a:t>that optimally </a:t>
            </a:r>
            <a:r>
              <a:rPr lang="en-US" sz="2400" b="1" noProof="0"/>
              <a:t>utilizes the strengths of the used fabric services</a:t>
            </a:r>
            <a:r>
              <a:rPr lang="en-US" sz="2400" noProof="0"/>
              <a:t> </a:t>
            </a:r>
          </a:p>
          <a:p>
            <a:pPr algn="l"/>
            <a:r>
              <a:rPr lang="en-US" sz="2400" noProof="0"/>
              <a:t>(write as few code as necessary).</a:t>
            </a:r>
            <a:br>
              <a:rPr lang="en-US" sz="2400" noProof="0"/>
            </a:br>
            <a:br>
              <a:rPr lang="en-US" sz="2400" noProof="0"/>
            </a:br>
            <a:r>
              <a:rPr lang="en-US" sz="2400" noProof="0"/>
              <a:t>For "training purposes, and time limit" we have made some adjustments </a:t>
            </a:r>
            <a:br>
              <a:rPr lang="en-US" sz="2400" noProof="0"/>
            </a:br>
            <a:r>
              <a:rPr lang="en-US" sz="2400" noProof="0"/>
              <a:t>to the architecture in different areas, such as:</a:t>
            </a:r>
          </a:p>
          <a:p>
            <a:pPr algn="l"/>
            <a:br>
              <a:rPr lang="en-US" sz="2400" noProof="0"/>
            </a:br>
            <a:r>
              <a:rPr lang="en-US" sz="2400" noProof="0"/>
              <a:t>- Using human readable keys in the meta data database</a:t>
            </a:r>
          </a:p>
          <a:p>
            <a:pPr algn="l"/>
            <a:br>
              <a:rPr lang="en-US" sz="2400" noProof="0"/>
            </a:br>
            <a:r>
              <a:rPr lang="en-US" sz="2400" noProof="0"/>
              <a:t>- Transmitting JSON to the </a:t>
            </a:r>
            <a:r>
              <a:rPr lang="en-US" sz="2400" noProof="0" err="1"/>
              <a:t>EventHouse</a:t>
            </a:r>
            <a:r>
              <a:rPr lang="en-US" sz="2400" noProof="0"/>
              <a:t> (often the case in IoT scenarios)</a:t>
            </a:r>
          </a:p>
          <a:p>
            <a:pPr algn="l"/>
            <a:br>
              <a:rPr lang="en-US" sz="2400" noProof="0"/>
            </a:br>
            <a:r>
              <a:rPr lang="en-US" sz="2400" noProof="0"/>
              <a:t>- Reporting limited to Power BI (no Real-Time </a:t>
            </a:r>
            <a:r>
              <a:rPr lang="en-US" sz="2400"/>
              <a:t>D</a:t>
            </a:r>
            <a:r>
              <a:rPr lang="en-US" sz="2400" noProof="0" err="1"/>
              <a:t>ashboard</a:t>
            </a:r>
            <a:r>
              <a:rPr lang="en-US" sz="2400" noProof="0"/>
              <a:t>, no Data Activator)</a:t>
            </a:r>
          </a:p>
        </p:txBody>
      </p:sp>
    </p:spTree>
    <p:extLst>
      <p:ext uri="{BB962C8B-B14F-4D97-AF65-F5344CB8AC3E}">
        <p14:creationId xmlns:p14="http://schemas.microsoft.com/office/powerpoint/2010/main" val="65621018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63386-9D70-25B0-7B80-CA855383B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F3BD05-458C-8C4A-18FE-04DF7253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6" y="4399285"/>
            <a:ext cx="2743200" cy="2195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430835-132E-DCEC-32E1-48799F67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45" y="3154587"/>
            <a:ext cx="5227435" cy="31045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FE57CC-EC01-C40D-C42D-F07A47AA4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05" y="3175096"/>
            <a:ext cx="2311112" cy="898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E4D51-8BCE-8F7E-4B23-CA9EC2162F7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A68CA-5CE2-4EBF-2E87-B37159BD47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88FBE-4051-181F-8307-533D93512A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Overview Page M </a:t>
            </a:r>
            <a:r>
              <a:rPr lang="en-US" sz="3200" err="1"/>
              <a:t>dim_Company_Timestamp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EDCEF-12D1-14C9-E138-CAD024F9FF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8466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Connect to Kusto using Azure Data Explorer (Kusto) Connector with following KQL</a:t>
            </a:r>
            <a:br>
              <a:rPr lang="en-US"/>
            </a:br>
            <a:r>
              <a:rPr lang="de-CH" b="0">
                <a:solidFill>
                  <a:srgbClr val="0000FF"/>
                </a:solidFill>
                <a:latin typeface="Consolas" panose="020B0609020204030204" pitchFamily="49" charset="0"/>
              </a:rPr>
              <a:t>Gold_Stock_Symbol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Update M Code replacing hardcoded text with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Mark table as dimension to boost performance</a:t>
            </a:r>
            <a:br>
              <a:rPr lang="en-US"/>
            </a:br>
            <a:r>
              <a:rPr lang="en-US" sz="1600" i="1"/>
              <a:t>Following best practice when joining a large table (Fact) with a much smaller table (Dimension) is to mention the small table first. This setting will make that sure.</a:t>
            </a:r>
            <a:endParaRPr lang="en-CH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D6217D-A3AF-6ACE-E8E3-B82B69B99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322" y="3305486"/>
            <a:ext cx="1671439" cy="1695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FFF654F-5B76-4013-B4AA-0B15BBDFE6A6}"/>
              </a:ext>
            </a:extLst>
          </p:cNvPr>
          <p:cNvSpPr/>
          <p:nvPr/>
        </p:nvSpPr>
        <p:spPr bwMode="auto">
          <a:xfrm>
            <a:off x="37540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AC1F6C-7869-00DB-3ADC-07AB61786878}"/>
              </a:ext>
            </a:extLst>
          </p:cNvPr>
          <p:cNvSpPr/>
          <p:nvPr/>
        </p:nvSpPr>
        <p:spPr bwMode="auto">
          <a:xfrm>
            <a:off x="3381215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F949E7-F33E-9E25-7D12-9045D15CE3DF}"/>
              </a:ext>
            </a:extLst>
          </p:cNvPr>
          <p:cNvSpPr/>
          <p:nvPr/>
        </p:nvSpPr>
        <p:spPr bwMode="auto">
          <a:xfrm>
            <a:off x="5952000" y="3136075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E3A501B-AD59-B1E5-CD79-098A4012ACBD}"/>
              </a:ext>
            </a:extLst>
          </p:cNvPr>
          <p:cNvSpPr/>
          <p:nvPr/>
        </p:nvSpPr>
        <p:spPr bwMode="auto">
          <a:xfrm rot="5400000">
            <a:off x="1981256" y="3986293"/>
            <a:ext cx="515761" cy="27551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B344DD-FC62-580C-C206-43C956CC8316}"/>
              </a:ext>
            </a:extLst>
          </p:cNvPr>
          <p:cNvCxnSpPr/>
          <p:nvPr/>
        </p:nvCxnSpPr>
        <p:spPr>
          <a:xfrm flipV="1">
            <a:off x="1836467" y="3859010"/>
            <a:ext cx="1779855" cy="9150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A1ECAF-75ED-8807-7069-BE63FA5A248E}"/>
              </a:ext>
            </a:extLst>
          </p:cNvPr>
          <p:cNvCxnSpPr>
            <a:cxnSpLocks/>
          </p:cNvCxnSpPr>
          <p:nvPr/>
        </p:nvCxnSpPr>
        <p:spPr>
          <a:xfrm>
            <a:off x="4801953" y="3917258"/>
            <a:ext cx="2032775" cy="19963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2580EC-1EBE-21F4-477C-DB360EFE6F2A}"/>
              </a:ext>
            </a:extLst>
          </p:cNvPr>
          <p:cNvCxnSpPr>
            <a:cxnSpLocks/>
          </p:cNvCxnSpPr>
          <p:nvPr/>
        </p:nvCxnSpPr>
        <p:spPr>
          <a:xfrm flipV="1">
            <a:off x="1862132" y="4093393"/>
            <a:ext cx="1803135" cy="8560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563C7C-46DC-BAA3-F316-99980306C7EA}"/>
              </a:ext>
            </a:extLst>
          </p:cNvPr>
          <p:cNvCxnSpPr>
            <a:cxnSpLocks/>
          </p:cNvCxnSpPr>
          <p:nvPr/>
        </p:nvCxnSpPr>
        <p:spPr>
          <a:xfrm>
            <a:off x="4394037" y="4086517"/>
            <a:ext cx="2454442" cy="16500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BC004-5745-F7C9-E2D3-51690A0CDD36}"/>
              </a:ext>
            </a:extLst>
          </p:cNvPr>
          <p:cNvSpPr/>
          <p:nvPr/>
        </p:nvSpPr>
        <p:spPr bwMode="auto">
          <a:xfrm>
            <a:off x="7130362" y="5227799"/>
            <a:ext cx="1113780" cy="178754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14D991-801B-D93E-5F60-095D94A60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025" y="47889"/>
            <a:ext cx="2048398" cy="8368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F31B9FF-4A77-3AF4-2603-C6D46ADDA9DE}"/>
              </a:ext>
            </a:extLst>
          </p:cNvPr>
          <p:cNvSpPr/>
          <p:nvPr/>
        </p:nvSpPr>
        <p:spPr bwMode="auto">
          <a:xfrm>
            <a:off x="11646568" y="22940"/>
            <a:ext cx="500283" cy="307070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64282-8BE3-7503-F25C-CBFA3BBFB0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BE418-8361-9FB7-5126-39C8099E30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14A26-3CD4-59D6-717B-00D4D01FD4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en-US"/>
              <a:t>Power BI – Overview Page M </a:t>
            </a:r>
            <a:r>
              <a:rPr lang="en-US" err="1"/>
              <a:t>fact_GetStock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A881D-342B-599D-5206-2911E380EF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2200602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AzureDataExplorer.Contents(</a:t>
            </a:r>
          </a:p>
          <a:p>
            <a:r>
              <a:rPr lang="de-CH" sz="1100"/>
              <a:t>        #"Kusto Cluster URI"    //Kusto Cluster URL</a:t>
            </a:r>
          </a:p>
          <a:p>
            <a:r>
              <a:rPr lang="de-CH" sz="1100"/>
              <a:t>        ,#"Kusto DB"            //Kusto Database Name</a:t>
            </a:r>
          </a:p>
          <a:p>
            <a:r>
              <a:rPr lang="de-CH" sz="1100"/>
              <a:t>        ,null                   //Define if table or query, default = null</a:t>
            </a:r>
          </a:p>
          <a:p>
            <a:r>
              <a:rPr lang="de-CH" sz="1100"/>
              <a:t>        ,null                   //Define null if Fact Table</a:t>
            </a:r>
          </a:p>
          <a:p>
            <a:r>
              <a:rPr lang="de-CH" sz="1100"/>
              <a:t>    ),</a:t>
            </a:r>
          </a:p>
          <a:p>
            <a:r>
              <a:rPr lang="de-CH" sz="1100"/>
              <a:t>    GetStock = Source{[Name="GetStock"]}[Data],</a:t>
            </a:r>
          </a:p>
          <a:p>
            <a:r>
              <a:rPr lang="de-CH" sz="1100"/>
              <a:t>    #"Invoked FunctionGetStock" = GetStock(DateTime.ToText(Date, "yyyy-MM-dd hh:mm"), WindowSize, BinSize)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#"Invoked FunctionGetStock"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395451036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32B38-C790-62E7-35DB-2DA0BD04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ACF75-457D-EC11-4961-098034D9B4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40541-672C-EB45-8BB5-4111AFE49F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6C01F-A9EA-2A93-0B9A-54B29FA64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en-US"/>
              <a:t>Power BI – Overview Page M </a:t>
            </a:r>
            <a:r>
              <a:rPr lang="en-US" err="1"/>
              <a:t>dim_Company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9A1A02-DC98-E864-1BF4-6298518414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3216265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AzureDataExplorer.Contents(</a:t>
            </a:r>
          </a:p>
          <a:p>
            <a:r>
              <a:rPr lang="de-CH" sz="1100"/>
              <a:t>        #"Kusto Cluster URI"    //Kusto Cluster URL</a:t>
            </a:r>
          </a:p>
          <a:p>
            <a:r>
              <a:rPr lang="de-CH" sz="1100"/>
              <a:t>        ,#"Kusto DB"            //Kusto Database Name</a:t>
            </a:r>
          </a:p>
          <a:p>
            <a:r>
              <a:rPr lang="de-CH" sz="1100"/>
              <a:t>        ,null                   //Define if table or query, default = null</a:t>
            </a:r>
          </a:p>
          <a:p>
            <a:r>
              <a:rPr lang="de-CH" sz="1100"/>
              <a:t>        ,[                      //Define options as table</a:t>
            </a:r>
          </a:p>
          <a:p>
            <a:r>
              <a:rPr lang="de-CH" sz="1100"/>
              <a:t>            MaxRows=null</a:t>
            </a:r>
          </a:p>
          <a:p>
            <a:r>
              <a:rPr lang="de-CH" sz="1100"/>
              <a:t>            ,MaxSize=null</a:t>
            </a:r>
          </a:p>
          <a:p>
            <a:r>
              <a:rPr lang="de-CH" sz="1100"/>
              <a:t>            ,NoTruncate=null</a:t>
            </a:r>
          </a:p>
          <a:p>
            <a:r>
              <a:rPr lang="de-CH" sz="1100"/>
              <a:t>            ,AdditionalSetStatements=null</a:t>
            </a:r>
          </a:p>
          <a:p>
            <a:r>
              <a:rPr lang="de-CH" sz="1100"/>
              <a:t>            ,IsDimension=true   //Set this option to true on Dimension tables</a:t>
            </a:r>
          </a:p>
          <a:p>
            <a:r>
              <a:rPr lang="de-CH" sz="1100"/>
              <a:t>        ]</a:t>
            </a:r>
          </a:p>
          <a:p>
            <a:r>
              <a:rPr lang="de-CH" sz="1100"/>
              <a:t>    ),</a:t>
            </a:r>
          </a:p>
          <a:p>
            <a:r>
              <a:rPr lang="de-CH" sz="1100"/>
              <a:t>    Company = Source{[Name="Company"]}[Data]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Company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35523677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CCD26-4C12-CF70-743D-36E989CE6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58545-FC5D-3271-9D59-98FD855D8E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ADC5F-FD1D-157E-F4D6-1963DA5503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EC616-F9FE-B06A-B81D-F893F4802F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Power BI – Overview Page M </a:t>
            </a:r>
            <a:r>
              <a:rPr lang="en-US" sz="3200" err="1"/>
              <a:t>dim_CompanyTimestamp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E9C4B-37F5-E029-7866-261967164E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3216265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AzureDataExplorer.Contents(</a:t>
            </a:r>
          </a:p>
          <a:p>
            <a:r>
              <a:rPr lang="de-CH" sz="1100"/>
              <a:t>        #"Kusto Cluster URI"    //Kusto Cluster URL</a:t>
            </a:r>
          </a:p>
          <a:p>
            <a:r>
              <a:rPr lang="de-CH" sz="1100"/>
              <a:t>        ,#"Kusto DB"            //Kusto Database Name</a:t>
            </a:r>
          </a:p>
          <a:p>
            <a:r>
              <a:rPr lang="de-CH" sz="1100"/>
              <a:t>        ,null                   //Define if table or query, default = null</a:t>
            </a:r>
          </a:p>
          <a:p>
            <a:r>
              <a:rPr lang="de-CH" sz="1100"/>
              <a:t>        ,[                      //Define options as table</a:t>
            </a:r>
          </a:p>
          <a:p>
            <a:r>
              <a:rPr lang="de-CH" sz="1100"/>
              <a:t>            MaxRows=null</a:t>
            </a:r>
          </a:p>
          <a:p>
            <a:r>
              <a:rPr lang="de-CH" sz="1100"/>
              <a:t>            ,MaxSize=null</a:t>
            </a:r>
          </a:p>
          <a:p>
            <a:r>
              <a:rPr lang="de-CH" sz="1100"/>
              <a:t>            ,NoTruncate=null</a:t>
            </a:r>
          </a:p>
          <a:p>
            <a:r>
              <a:rPr lang="de-CH" sz="1100"/>
              <a:t>            ,AdditionalSetStatements=null</a:t>
            </a:r>
          </a:p>
          <a:p>
            <a:r>
              <a:rPr lang="de-CH" sz="1100"/>
              <a:t>            ,IsDimension=true   //Set this option to true on Dimension tables</a:t>
            </a:r>
          </a:p>
          <a:p>
            <a:r>
              <a:rPr lang="de-CH" sz="1100"/>
              <a:t>        ]</a:t>
            </a:r>
          </a:p>
          <a:p>
            <a:r>
              <a:rPr lang="de-CH" sz="1100"/>
              <a:t>    ),</a:t>
            </a:r>
          </a:p>
          <a:p>
            <a:r>
              <a:rPr lang="de-CH" sz="1100"/>
              <a:t>    Gold_Stock_Symbol = Source{[Name="Gold_Stock_Symbol"]}[Data]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Gold_Stock_Symbol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65863062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3300-881C-AF0C-6739-72BB2635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F5A29-DE67-49E6-B618-DB7AB56A79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2A858-2B66-B5C3-9DF0-E92FEEC4CB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FB870-9300-AD9A-94F1-BA82E33C90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Power BI – Overview Page M </a:t>
            </a:r>
            <a:r>
              <a:rPr lang="en-US" sz="3200" err="1"/>
              <a:t>Param_WindowSize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4DF2C-5572-66E4-33ED-9EBF750B63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489639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Table.FromRows(Json.Document(Binary.Decompress(Binary.FromText("i45WMkxR0lEyBGEFl8RKpVidaCVTkJAREJuChIrBYsYGIEFjsDrf/LySDLCooQVY2ASIzSDCUNVmYDNMwcojUxOLoKqNwMJmYKNBwnDVYGPMQcoN0CTAMhZgGbhULAA=", BinaryEncoding.Base64), Compression.Deflate)), let _t = ((type nullable text) meta [Serialized.Text = true]) in type table [#"Window Size" = _t, Sorting = _t, Explanation = _t]),</a:t>
            </a:r>
          </a:p>
          <a:p>
            <a:r>
              <a:rPr lang="de-CH" sz="1100"/>
              <a:t>    #"Changed Type" = Table.TransformColumnTypes(Source,{{"Sorting", Int64.Type}})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#"Changed Type"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635200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0ADEE-CB26-0040-D986-0D65CA2D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10CFB-7DA6-542E-62AB-FEDD378AA2B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2F665-F76A-7E1E-5FAD-3B590F8212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6D9B0-DF75-C492-5392-3FEA8119B2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492443"/>
          </a:xfrm>
        </p:spPr>
        <p:txBody>
          <a:bodyPr/>
          <a:lstStyle/>
          <a:p>
            <a:r>
              <a:rPr lang="en-US" sz="3200"/>
              <a:t>Power BI – Overview Page M </a:t>
            </a:r>
            <a:r>
              <a:rPr lang="en-US" sz="3200" err="1"/>
              <a:t>Param_BinSize</a:t>
            </a:r>
            <a:endParaRPr lang="en-CH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51647D-5913-A402-B9FC-5B68859E17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489639"/>
          </a:xfrm>
        </p:spPr>
        <p:txBody>
          <a:bodyPr/>
          <a:lstStyle/>
          <a:p>
            <a:r>
              <a:rPr lang="de-CH" sz="1100"/>
              <a:t>let</a:t>
            </a:r>
          </a:p>
          <a:p>
            <a:r>
              <a:rPr lang="de-CH" sz="1100"/>
              <a:t>    Source = Table.FromRows(Json.Document(Binary.Decompress(Binary.FromText("i45WMkxR0lEyBGEFl8RKpVidaCVTkJAREJuChIrBYsYGIEFjsDrf/LySDLCooQVY2ASIzSDCUNVmYDNMwcojUxOLoKqNwMJmYKNBwnDVYGPMQcoNYBKxAA==", BinaryEncoding.Base64), Compression.Deflate)), let _t = ((type nullable text) meta [Serialized.Text = true]) in type table [#"Bin Size" = _t, Sorting = _t, Explanation = _t]),</a:t>
            </a:r>
          </a:p>
          <a:p>
            <a:r>
              <a:rPr lang="de-CH" sz="1100"/>
              <a:t>    #"Changed Type" = Table.TransformColumnTypes(Source,{{"Bin Size", type text}, {"Sorting", Int64.Type}, {"Explanation", type text}})</a:t>
            </a:r>
          </a:p>
          <a:p>
            <a:r>
              <a:rPr lang="de-CH" sz="1100"/>
              <a:t>in</a:t>
            </a:r>
          </a:p>
          <a:p>
            <a:r>
              <a:rPr lang="de-CH" sz="1100"/>
              <a:t>    #"Changed Type"</a:t>
            </a:r>
            <a:endParaRPr lang="en-CH" sz="1100"/>
          </a:p>
        </p:txBody>
      </p:sp>
    </p:spTree>
    <p:extLst>
      <p:ext uri="{BB962C8B-B14F-4D97-AF65-F5344CB8AC3E}">
        <p14:creationId xmlns:p14="http://schemas.microsoft.com/office/powerpoint/2010/main" val="170235484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8B31-5F83-31A4-32E9-72FACC28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CB274-03D0-9694-A80E-580D47AA65F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B4C32-EBF5-9C6C-A196-F7E2AC7F9FB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309FA-1261-8D4A-F68C-A771D1EA9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Overview Page Helper Table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D57B9-D217-0015-21B8-0C825BE6A1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5758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err="1"/>
              <a:t>Param_WindowSize</a:t>
            </a:r>
            <a:r>
              <a:rPr lang="en-US"/>
              <a:t> &amp; </a:t>
            </a:r>
            <a:r>
              <a:rPr lang="en-US" err="1"/>
              <a:t>Param_BinSize</a:t>
            </a:r>
            <a:r>
              <a:rPr lang="en-US"/>
              <a:t> is a manually created Table in Power Query </a:t>
            </a:r>
            <a:br>
              <a:rPr lang="en-US"/>
            </a:br>
            <a:r>
              <a:rPr lang="en-US"/>
              <a:t>(code can be found in Appendix)</a:t>
            </a:r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457200" indent="-457200"/>
            <a:endParaRPr lang="en-US"/>
          </a:p>
          <a:p>
            <a:pPr marL="914400" lvl="1" indent="-457200"/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9D25F-36B9-3E5B-87D0-4C6AA34F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025" y="47889"/>
            <a:ext cx="2048398" cy="8368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3E6EC8-736D-CE2C-357F-A22BF075C3BE}"/>
              </a:ext>
            </a:extLst>
          </p:cNvPr>
          <p:cNvSpPr/>
          <p:nvPr/>
        </p:nvSpPr>
        <p:spPr bwMode="auto">
          <a:xfrm>
            <a:off x="10044651" y="22940"/>
            <a:ext cx="501888" cy="692080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475AC-ABC3-F1A6-1531-3345A9BB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72" y="2923291"/>
            <a:ext cx="4295047" cy="2816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283B78-E582-84AC-4097-32E4F5D8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71" y="3091512"/>
            <a:ext cx="3866624" cy="24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1001-96CA-4A9E-3604-DEC20B348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3340B5-A1C1-B3BC-C0D0-AA201BF5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44" y="2404559"/>
            <a:ext cx="5581251" cy="22377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C965C8-63EC-CC6D-D130-A5C3D5348B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1075F-9B2C-F332-45EE-16028FC7AAB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3574F-C39D-159A-EBC3-C3EADE9C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Detailed Analysis M </a:t>
            </a:r>
            <a:r>
              <a:rPr lang="en-US" err="1"/>
              <a:t>fact_Stock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AB414-7C7A-91BE-DE11-110586D329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6373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err="1"/>
              <a:t>Param_Date</a:t>
            </a:r>
            <a:r>
              <a:rPr lang="en-US"/>
              <a:t> is a DAX Table using following statement</a:t>
            </a:r>
          </a:p>
          <a:p>
            <a:pPr marL="914400" lvl="1" indent="-457200"/>
            <a:r>
              <a:rPr lang="en-US" b="0" err="1"/>
              <a:t>Param_StartDate</a:t>
            </a:r>
            <a:r>
              <a:rPr lang="en-US" b="0"/>
              <a:t> = CALENDAR(DATE(2000, 1, 1), TODAY())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Bind Parameter in Field Properties (Model View)</a:t>
            </a:r>
          </a:p>
          <a:p>
            <a:pPr marL="457200" indent="-457200"/>
            <a:endParaRPr lang="en-US"/>
          </a:p>
          <a:p>
            <a:pPr marL="914400" lvl="1" indent="-457200"/>
            <a:endParaRPr lang="en-CH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FE8CBF-8C36-FE8F-7DC5-C431F0C6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782" y="82141"/>
            <a:ext cx="1779081" cy="82828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076D622-B922-5B57-1931-9B28EEA584D8}"/>
              </a:ext>
            </a:extLst>
          </p:cNvPr>
          <p:cNvSpPr/>
          <p:nvPr/>
        </p:nvSpPr>
        <p:spPr bwMode="auto">
          <a:xfrm>
            <a:off x="10278405" y="48257"/>
            <a:ext cx="454419" cy="742390"/>
          </a:xfrm>
          <a:prstGeom prst="rect">
            <a:avLst/>
          </a:prstGeom>
          <a:noFill/>
          <a:ln w="952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261A576E-3EB0-1900-38A8-D34D68E4B61C}"/>
              </a:ext>
            </a:extLst>
          </p:cNvPr>
          <p:cNvSpPr/>
          <p:nvPr/>
        </p:nvSpPr>
        <p:spPr bwMode="auto">
          <a:xfrm flipV="1">
            <a:off x="3443785" y="4467365"/>
            <a:ext cx="1538031" cy="2183029"/>
          </a:xfrm>
          <a:prstGeom prst="bentArrow">
            <a:avLst>
              <a:gd name="adj1" fmla="val 13056"/>
              <a:gd name="adj2" fmla="val 16199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562A0F-3F6C-9751-8CE1-2AA25E2DE1B8}"/>
              </a:ext>
            </a:extLst>
          </p:cNvPr>
          <p:cNvSpPr/>
          <p:nvPr/>
        </p:nvSpPr>
        <p:spPr bwMode="auto">
          <a:xfrm>
            <a:off x="3873367" y="2338209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CH" sz="14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1CC34A-1F96-512E-075A-BB4F4B296261}"/>
              </a:ext>
            </a:extLst>
          </p:cNvPr>
          <p:cNvSpPr/>
          <p:nvPr/>
        </p:nvSpPr>
        <p:spPr bwMode="auto">
          <a:xfrm>
            <a:off x="4693816" y="592189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CH" sz="14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CB5BCA-3334-C0ED-C9F5-F13920A45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16" y="3859909"/>
            <a:ext cx="2387363" cy="28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93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3" grpId="0" animBg="1"/>
      <p:bldP spid="24" grpId="0" animBg="1"/>
      <p:bldP spid="29" grpId="0" animBg="1"/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5E045-A95E-BC21-365D-6D24F8FF0D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F53E7-669F-FC02-43EB-AD3D51A100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FC66-6ED0-44B2-BE20-C05DB6639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Performance Analysis - Overview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9F919-802B-EA96-3861-8FFE6A8AF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1941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Filter Criteria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Companies: AAPL, GOOG, MSFT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Window Size: 1825d (5 Years)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Bin Size: 1d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7B57D-8773-4276-6B16-DC7E9DE398B8}"/>
              </a:ext>
            </a:extLst>
          </p:cNvPr>
          <p:cNvSpPr txBox="1"/>
          <p:nvPr/>
        </p:nvSpPr>
        <p:spPr>
          <a:xfrm>
            <a:off x="1591305" y="3122534"/>
            <a:ext cx="38286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Stock Price over Time</a:t>
            </a:r>
            <a:endParaRPr lang="en-CH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E0BCD-911D-7DF3-F9DC-EBF59B591910}"/>
              </a:ext>
            </a:extLst>
          </p:cNvPr>
          <p:cNvSpPr txBox="1"/>
          <p:nvPr/>
        </p:nvSpPr>
        <p:spPr>
          <a:xfrm>
            <a:off x="6096000" y="3122534"/>
            <a:ext cx="38191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Volume Trading over Time</a:t>
            </a:r>
            <a:endParaRPr lang="en-CH" sz="2000" err="1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D16A02-05A4-7DD1-79B3-43A0F8B13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92039"/>
              </p:ext>
            </p:extLst>
          </p:nvPr>
        </p:nvGraphicFramePr>
        <p:xfrm>
          <a:off x="1591307" y="342900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24515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286.4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16.55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13.63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351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267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393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359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273.6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15.70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13.66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347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263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297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055236D-E0C6-85DD-7E7B-D042F9123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536141"/>
              </p:ext>
            </p:extLst>
          </p:nvPr>
        </p:nvGraphicFramePr>
        <p:xfrm>
          <a:off x="6086441" y="342900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24515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349.8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282.8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</a:t>
                      </a:r>
                      <a:r>
                        <a:rPr lang="en-US" sz="1400"/>
                        <a:t>6</a:t>
                      </a:r>
                      <a:r>
                        <a:rPr lang="en-CH" sz="1400"/>
                        <a:t>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55.58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293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247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501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384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300.6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24.61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322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258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420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931A8A90-2B86-686C-A98D-EE1E13F9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154" y="1036548"/>
            <a:ext cx="3267370" cy="18318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B1DD85-2DE5-24FF-E1AD-1FA378CBB9C2}"/>
              </a:ext>
            </a:extLst>
          </p:cNvPr>
          <p:cNvCxnSpPr>
            <a:cxnSpLocks/>
          </p:cNvCxnSpPr>
          <p:nvPr/>
        </p:nvCxnSpPr>
        <p:spPr>
          <a:xfrm flipH="1">
            <a:off x="4070111" y="1732547"/>
            <a:ext cx="4468872" cy="138998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5FCC66-BFA3-CBC6-A8F3-BF0E4BBEC98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005556" y="2396251"/>
            <a:ext cx="691557" cy="7262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70EAE1-A303-AA7B-AEB8-3ECADD3F0883}"/>
              </a:ext>
            </a:extLst>
          </p:cNvPr>
          <p:cNvSpPr txBox="1"/>
          <p:nvPr/>
        </p:nvSpPr>
        <p:spPr>
          <a:xfrm>
            <a:off x="9549636" y="6369634"/>
            <a:ext cx="18707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/>
              <a:t>*numbers are represented in </a:t>
            </a:r>
            <a:r>
              <a:rPr lang="en-US" sz="1100" err="1"/>
              <a:t>ms</a:t>
            </a:r>
            <a:endParaRPr lang="en-CH" sz="1100" err="1"/>
          </a:p>
        </p:txBody>
      </p:sp>
    </p:spTree>
    <p:extLst>
      <p:ext uri="{BB962C8B-B14F-4D97-AF65-F5344CB8AC3E}">
        <p14:creationId xmlns:p14="http://schemas.microsoft.com/office/powerpoint/2010/main" val="72100524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E9A7-B28C-61F8-C9F8-6E21341F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75F3D-C66F-9523-930E-84EA9C8C24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83FE6-4C90-2D11-2CA9-68C5043CE22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9076C-D455-E4DE-6BDB-DEA1090C2A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Performance Analysis – Detailed Analysis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269E7-AF43-9774-94D0-440361BDC4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1941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Filter Criteria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Companies: AAPL, GOOG, MSFT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Start Date: 1</a:t>
            </a:r>
            <a:r>
              <a:rPr lang="en-US" baseline="30000"/>
              <a:t>st</a:t>
            </a:r>
            <a:r>
              <a:rPr lang="en-US"/>
              <a:t> Jan 2000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End date: 23</a:t>
            </a:r>
            <a:r>
              <a:rPr lang="en-US" baseline="30000"/>
              <a:t>rd</a:t>
            </a:r>
            <a:r>
              <a:rPr lang="en-US"/>
              <a:t> Oct 2024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AD32C0-17E8-3728-9C1B-1EB58AC2A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93913"/>
              </p:ext>
            </p:extLst>
          </p:nvPr>
        </p:nvGraphicFramePr>
        <p:xfrm>
          <a:off x="88674" y="345921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24515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892.6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381.2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432.53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77.58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548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314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1590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493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1025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377.6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530.24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32.11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705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337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24515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1963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410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8E44C2-149C-EF7B-93D9-257F3775DF8B}"/>
              </a:ext>
            </a:extLst>
          </p:cNvPr>
          <p:cNvSpPr txBox="1"/>
          <p:nvPr/>
        </p:nvSpPr>
        <p:spPr>
          <a:xfrm>
            <a:off x="208631" y="3151433"/>
            <a:ext cx="3828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Stock Price over Time</a:t>
            </a:r>
            <a:endParaRPr lang="en-CH" sz="20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859C8-68EF-0C96-E699-8DAEB9E80434}"/>
              </a:ext>
            </a:extLst>
          </p:cNvPr>
          <p:cNvSpPr txBox="1"/>
          <p:nvPr/>
        </p:nvSpPr>
        <p:spPr>
          <a:xfrm>
            <a:off x="4172106" y="3154030"/>
            <a:ext cx="3828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Percentage Changes over Time</a:t>
            </a:r>
            <a:endParaRPr lang="en-CH" sz="2000" err="1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17FB1-C486-E88A-9520-52D3BEFD2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95057"/>
              </p:ext>
            </p:extLst>
          </p:nvPr>
        </p:nvGraphicFramePr>
        <p:xfrm>
          <a:off x="4121687" y="345921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19024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633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344.6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148.86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23.49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510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323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838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378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657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370.2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85.02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42.13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517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307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19024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743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423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CCE4F9-D08F-7403-A087-6F2E84A3B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21189"/>
              </p:ext>
            </p:extLst>
          </p:nvPr>
        </p:nvGraphicFramePr>
        <p:xfrm>
          <a:off x="8154700" y="3459210"/>
          <a:ext cx="400647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83">
                  <a:extLst>
                    <a:ext uri="{9D8B030D-6E8A-4147-A177-3AD203B41FA5}">
                      <a16:colId xmlns:a16="http://schemas.microsoft.com/office/drawing/2014/main" val="543594319"/>
                    </a:ext>
                  </a:extLst>
                </a:gridCol>
                <a:gridCol w="809371">
                  <a:extLst>
                    <a:ext uri="{9D8B030D-6E8A-4147-A177-3AD203B41FA5}">
                      <a16:colId xmlns:a16="http://schemas.microsoft.com/office/drawing/2014/main" val="916691744"/>
                    </a:ext>
                  </a:extLst>
                </a:gridCol>
                <a:gridCol w="1360361">
                  <a:extLst>
                    <a:ext uri="{9D8B030D-6E8A-4147-A177-3AD203B41FA5}">
                      <a16:colId xmlns:a16="http://schemas.microsoft.com/office/drawing/2014/main" val="1018997234"/>
                    </a:ext>
                  </a:extLst>
                </a:gridCol>
                <a:gridCol w="1172655">
                  <a:extLst>
                    <a:ext uri="{9D8B030D-6E8A-4147-A177-3AD203B41FA5}">
                      <a16:colId xmlns:a16="http://schemas.microsoft.com/office/drawing/2014/main" val="2494311170"/>
                    </a:ext>
                  </a:extLst>
                </a:gridCol>
              </a:tblGrid>
              <a:tr h="297051">
                <a:tc>
                  <a:txBody>
                    <a:bodyPr/>
                    <a:lstStyle/>
                    <a:p>
                      <a:r>
                        <a:rPr lang="en-US" sz="1400"/>
                        <a:t>Cache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Statistic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Duration*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 Duration*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013089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1047.6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492.6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176495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599.93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391.57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12801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473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280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829846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Cold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1820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1191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462004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616.4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339.8</a:t>
                      </a:r>
                      <a:r>
                        <a:rPr lang="en-US" sz="1400"/>
                        <a:t>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83082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StdDev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91.41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45.95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270349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543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300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493798"/>
                  </a:ext>
                </a:extLst>
              </a:tr>
              <a:tr h="297051">
                <a:tc>
                  <a:txBody>
                    <a:bodyPr/>
                    <a:lstStyle/>
                    <a:p>
                      <a:r>
                        <a:rPr lang="de-CH" sz="1400"/>
                        <a:t>Warm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sz="14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773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H" sz="1400"/>
                        <a:t>413</a:t>
                      </a:r>
                      <a:r>
                        <a:rPr lang="en-US" sz="1400"/>
                        <a:t>.00</a:t>
                      </a:r>
                      <a:endParaRPr lang="en-CH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1808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8E19823-62D2-67C0-1F11-E03C896EF934}"/>
              </a:ext>
            </a:extLst>
          </p:cNvPr>
          <p:cNvSpPr txBox="1"/>
          <p:nvPr/>
        </p:nvSpPr>
        <p:spPr>
          <a:xfrm>
            <a:off x="8154700" y="3151432"/>
            <a:ext cx="3828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Absolut Changes over Time</a:t>
            </a:r>
            <a:endParaRPr lang="en-CH" sz="200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30251-C9AD-3B15-F5A2-D63CDA8A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545" y="1036548"/>
            <a:ext cx="3258979" cy="18318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E268B3-D307-ABDE-9AB2-1E049E179541}"/>
              </a:ext>
            </a:extLst>
          </p:cNvPr>
          <p:cNvCxnSpPr>
            <a:cxnSpLocks/>
          </p:cNvCxnSpPr>
          <p:nvPr/>
        </p:nvCxnSpPr>
        <p:spPr>
          <a:xfrm flipH="1">
            <a:off x="3300090" y="1615669"/>
            <a:ext cx="5727032" cy="16569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9E80BA-8B92-CBB4-5A00-6C7CD0E346EE}"/>
              </a:ext>
            </a:extLst>
          </p:cNvPr>
          <p:cNvCxnSpPr>
            <a:cxnSpLocks/>
          </p:cNvCxnSpPr>
          <p:nvPr/>
        </p:nvCxnSpPr>
        <p:spPr>
          <a:xfrm flipH="1">
            <a:off x="6711469" y="2396251"/>
            <a:ext cx="1848140" cy="74066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4F9A26-A9E1-D2EC-0C00-9B2B8B74D8F8}"/>
              </a:ext>
            </a:extLst>
          </p:cNvPr>
          <p:cNvCxnSpPr>
            <a:cxnSpLocks/>
          </p:cNvCxnSpPr>
          <p:nvPr/>
        </p:nvCxnSpPr>
        <p:spPr>
          <a:xfrm flipH="1">
            <a:off x="10443411" y="2626322"/>
            <a:ext cx="171879" cy="55738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E06262-09F5-D166-2EA7-EA437FFA312F}"/>
              </a:ext>
            </a:extLst>
          </p:cNvPr>
          <p:cNvSpPr txBox="1"/>
          <p:nvPr/>
        </p:nvSpPr>
        <p:spPr>
          <a:xfrm>
            <a:off x="9549636" y="6369634"/>
            <a:ext cx="18707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/>
              <a:t>*numbers are represented in </a:t>
            </a:r>
            <a:r>
              <a:rPr lang="en-US" sz="1100" err="1"/>
              <a:t>ms</a:t>
            </a:r>
            <a:endParaRPr lang="en-CH" sz="1100" err="1"/>
          </a:p>
        </p:txBody>
      </p:sp>
    </p:spTree>
    <p:extLst>
      <p:ext uri="{BB962C8B-B14F-4D97-AF65-F5344CB8AC3E}">
        <p14:creationId xmlns:p14="http://schemas.microsoft.com/office/powerpoint/2010/main" val="35058337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E59E-1EDA-827A-5C1F-B49A60750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9F57531-89FB-7EFB-6AD1-E0F992F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97ED7-E44A-15FA-10FF-0AB3EC97E9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3BCA5-1F9C-1DBC-E0D5-F94D0D9687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983ED-8DB1-14C0-3758-B7527C32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765D2CA-7DC9-12D0-A61D-B893BA56A794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75DBAC7-E7DA-F67D-3C25-04756453AF52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C38FA1-43D3-7A75-7057-B0090D9DC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710563-2663-E441-A533-B9EF4A279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758113E7-EE7B-1DEC-FE60-9347E6AD9F37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7B7A08-21B3-E957-C779-F1E2DA10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232B1D-309C-22C3-9449-B4A0264890BA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0212610-EF9B-10B9-5475-1342B4ECC6E2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1B4DD5-4DCF-7105-0F94-6849BCDAA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A1ED6-8A5F-141F-F5B4-3572C4FE1C9D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6D1F0E87-F92F-C456-D97F-2948B37F09EB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368ECC1-6CA5-580C-E916-C25FD22D49F4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C4BBD4E-ED93-F50F-E5B3-7B26C1CAD444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A0139BF-31FB-0EE2-9049-A1D4DE3AE9B0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EC71DC3-37E3-476D-D704-2557C162689D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B3152A26-1B92-2216-6194-9AAFAD527B1A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66CF7A24-A1F6-DD2D-4BA4-B1A75AB5606E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13E4B474-C6B2-B8D9-914E-598CC23AC91A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702184D9-5636-CAAC-0DF7-5FA800194376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362B67FD-8025-E845-8107-4D248C374BDA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Callout: Bent Line 48">
            <a:extLst>
              <a:ext uri="{FF2B5EF4-FFF2-40B4-BE49-F238E27FC236}">
                <a16:creationId xmlns:a16="http://schemas.microsoft.com/office/drawing/2014/main" id="{090CD730-F523-470D-CA62-1D3DF64CFE11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161766BE-F8ED-EDAB-71D3-DF2C06EE9667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E89999-1995-D5F2-B8FB-5A307DA7A3B6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59D362F-ACE2-B6D6-CE14-1AD854465CF1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65A36D8D-A23B-4A4F-403B-52574AB6C7A6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0153359C-970C-B9E0-1635-CAE500B80E53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DD57615-FDD5-CAA3-17F5-D25C7D46A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5D604A-3DEE-C3AB-6941-0F08B87C1B6C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1144645-ACDC-28D8-EF94-87595E01607E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C196AD0C-11CD-E70B-A042-1C777141A580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F078FE8C-FE28-06D1-C1E7-E5F5DFB07C7E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D914E5D1-7765-C738-EEDF-68CE502B9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13D6AEC-3561-1353-2AAC-1EB0B11E47D5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CA3BB03-041F-135B-3E62-2769788BDF18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7DFD51B9-F39D-1032-832A-264C6DD19192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31C88E21-EEBF-B23A-99A1-7A7C955AE179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C6231A5D-5C90-33EE-694F-2406F47B0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F22AF2F-29F7-4C36-A44C-991CA3CBC9A1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90949BC-DCD7-4F23-A417-7BFDBAA36579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CC80A487-32E6-F015-8DC0-877A46CA7E96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0B4EBBE4-BC4F-AF82-DD89-7457956AECEE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465E7D01-A778-000F-F175-414FD5F27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AE81C00-B23B-BC78-72F2-976DFB79386C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E93047E-30CD-57F4-38BD-489EF133C8F9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4E5F9B23-BC4D-9F12-A07C-CA0BAE8F3AC7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D8593289-A581-8B72-53A9-39154FB53340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C05A83C9-DDB1-C033-EF4A-C3D099A26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C7D2837-FC00-4A73-61A0-807C2274AFA7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5A99E8A-3854-4696-5795-08E52D89F399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8A07DC-7C5E-6338-B9FE-D5FE4323C5A3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93303BDA-4556-46F3-EF3B-4E759B06EEF7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5774D77E-5F47-D268-ABB0-D0DC1637B7EB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10E5231-78AF-E482-E003-0F6513480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E8DAC0F-7FD6-441F-0013-0C1083BE82D0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242D0E5D-8BBD-6661-7102-06E4A0FC2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A0919D63-32C8-6F79-75DF-CB32CBBA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2C56C9E7-7A8F-2124-DDC5-E1DACE007B5D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CD0162-003C-68BF-F2D2-52A9FB15500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FE119CB0-9514-430E-6882-386534FC39C8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69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5E062-AE63-CF55-7EC8-8D226DBEB7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C28A4-E43B-E5A3-B4B6-9363C2683FC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4A717-A305-1231-6FF3-D7D4BE70C2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F73B2-700C-0BC5-D27C-0887C21BA5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A F2 Capacity provides 172’800 CUs per Day.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Get Company Details </a:t>
            </a:r>
            <a:r>
              <a:rPr lang="en-US" sz="2000"/>
              <a:t>Pipeline run used 0.035% (60.48 CUs) of the capacity and finished after 4min and 59 seconds.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Total cost for Get Company Details in Switzerland North was $0.04 PAYG or $0.0238 RI</a:t>
            </a:r>
            <a:endParaRPr lang="en-CH" sz="2000"/>
          </a:p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ED851-18E3-4D70-5F81-CA83C5E1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99" y="3035077"/>
            <a:ext cx="5250550" cy="185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74C0C-CC23-2441-E739-11F0CC7C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12"/>
          <a:stretch/>
        </p:blipFill>
        <p:spPr>
          <a:xfrm>
            <a:off x="888199" y="5368909"/>
            <a:ext cx="5795339" cy="70713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8E3A8B-2148-EF60-E10B-1DB142A0D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327100"/>
              </p:ext>
            </p:extLst>
          </p:nvPr>
        </p:nvGraphicFramePr>
        <p:xfrm>
          <a:off x="7557863" y="3025509"/>
          <a:ext cx="357873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1823732432"/>
                    </a:ext>
                  </a:extLst>
                </a:gridCol>
                <a:gridCol w="1053211">
                  <a:extLst>
                    <a:ext uri="{9D8B030D-6E8A-4147-A177-3AD203B41FA5}">
                      <a16:colId xmlns:a16="http://schemas.microsoft.com/office/drawing/2014/main" val="2906557736"/>
                    </a:ext>
                  </a:extLst>
                </a:gridCol>
                <a:gridCol w="1094867">
                  <a:extLst>
                    <a:ext uri="{9D8B030D-6E8A-4147-A177-3AD203B41FA5}">
                      <a16:colId xmlns:a16="http://schemas.microsoft.com/office/drawing/2014/main" val="2179843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Activity Number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Total CU (s)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Duration (s)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1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20.16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13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14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20.16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273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3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20.16</a:t>
                      </a:r>
                      <a:endParaRPr lang="en-C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13</a:t>
                      </a:r>
                      <a:endParaRPr lang="en-CH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4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/>
                        <a:t>Total</a:t>
                      </a:r>
                      <a:endParaRPr lang="en-CH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60.48</a:t>
                      </a:r>
                      <a:endParaRPr lang="en-CH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299</a:t>
                      </a:r>
                      <a:endParaRPr lang="en-CH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13961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1794E0C-92A4-361A-6925-69D9CFB02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253" y="5158914"/>
            <a:ext cx="3897954" cy="1127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02D9D-762A-FAC1-EF36-B3915C9CDBFD}"/>
              </a:ext>
            </a:extLst>
          </p:cNvPr>
          <p:cNvSpPr txBox="1"/>
          <p:nvPr/>
        </p:nvSpPr>
        <p:spPr>
          <a:xfrm>
            <a:off x="7398253" y="6231135"/>
            <a:ext cx="38979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000">
                <a:hlinkClick r:id="rId5"/>
              </a:rPr>
              <a:t>https://azure.microsoft.com/en-us/pricing/details/microsoft-fabric/</a:t>
            </a:r>
            <a:r>
              <a:rPr lang="en-US" sz="1000"/>
              <a:t> </a:t>
            </a:r>
            <a:endParaRPr lang="en-CH" sz="1000"/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DAF35B5-05FC-C4E2-97EC-7135B5E6BFD1}"/>
              </a:ext>
            </a:extLst>
          </p:cNvPr>
          <p:cNvSpPr/>
          <p:nvPr/>
        </p:nvSpPr>
        <p:spPr bwMode="auto">
          <a:xfrm rot="5400000" flipV="1">
            <a:off x="-66859" y="5000777"/>
            <a:ext cx="1453133" cy="48064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6000"/>
              <a:gd name="adj5" fmla="val 75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9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7" grpId="0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F7465-C08D-2501-FC54-078CB48B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F1688-01B3-91BB-AFE7-98060F15DD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4119F-4355-AC8B-A830-71E796844B2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24302-77BB-4B73-680A-8101F16AA8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4808B-5000-7CA0-132D-47F148A9C4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A F2 Capacity provides 172’800 CUs per Day.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Get Stock Details Pipeline run used 0.49% (842.0158 CUs) of the capacity and finished after </a:t>
            </a:r>
            <a:br>
              <a:rPr lang="en-US" sz="2000"/>
            </a:br>
            <a:r>
              <a:rPr lang="en-US" sz="2000"/>
              <a:t>29min 34sec (parallel execution of Notebooks, taking max value).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Total cost for Get Stock Details in Switzerland North was $0.24 PAYG or $0.143 RI</a:t>
            </a:r>
          </a:p>
          <a:p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6E7BE-3BFC-867C-21E0-6D3671F7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52" y="2759578"/>
            <a:ext cx="2524599" cy="3396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C5DC6-292B-61BF-BBA5-84BF019E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21" y="2759577"/>
            <a:ext cx="6726732" cy="33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80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D23AB-C3C4-F581-963F-896A50B436C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664DD-EFD0-C781-200A-0737E1CAFE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CD4D5-FCA5-9350-C2E0-FD5A60A25B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025187" cy="553998"/>
          </a:xfrm>
        </p:spPr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A8562-7FFF-C4B2-A914-461085C059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17235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 single run of the Get Stock Details Pipeline uses 0.385% (665.28 CUs) of the capacity and finished after 8min and 35sec (parallel execution of Notebooks, taking max value).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Total cost for a single run in Switzerland North was $0.072 PAYG or $0.0429 RI</a:t>
            </a:r>
            <a:endParaRPr lang="en-CH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0B0FF-1D0A-E28C-6117-7BE85935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30" y="2410058"/>
            <a:ext cx="6120139" cy="40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475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26F74-63C1-6595-086C-0442DACE10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371B2-694A-2043-243F-A43FC981472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60EDE-1713-E73F-12C1-F43DD01860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Metrics App and Cost evaluation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D3E55-C8DD-2364-DABB-20BB9A6292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497" y="1202078"/>
            <a:ext cx="11045889" cy="40010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Cost is depending on scheduled runtime (uptime of Capacity) &amp; number of Companies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used in total 11 companies from SMI and Dow Jones storing all history data</a:t>
            </a:r>
            <a:endParaRPr lang="en-CH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Capacity cost to get and store data is ~$0.30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</a:t>
            </a:r>
            <a:r>
              <a:rPr lang="en-US" err="1"/>
              <a:t>OneLake</a:t>
            </a:r>
            <a:r>
              <a:rPr lang="en-US"/>
              <a:t> storage cost is $0.01265 as of October 2024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Total Cost: ~$0.31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Increasing number of companies to … increase the costs to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17B0C-4F0C-FFDF-6B1D-6C9618B1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7" y="3619055"/>
            <a:ext cx="10972800" cy="6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203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8851B-0B3E-D101-0BC2-6C209372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09DE2D4-4E8B-CADC-84B5-299452A8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987" y="4721391"/>
            <a:ext cx="1981477" cy="485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96775-A713-D27F-FA4D-5DE84816FA9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0B963-681E-02DD-F667-F9C4976247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D0E9D-1EE5-6A6F-E275-39FC1FE146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D44710-51AA-CB55-DDF4-7B83A9180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716" y="1215619"/>
            <a:ext cx="1720473" cy="45446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E9015DC-F162-B3B4-1231-F77A7D4E9105}"/>
              </a:ext>
            </a:extLst>
          </p:cNvPr>
          <p:cNvSpPr/>
          <p:nvPr/>
        </p:nvSpPr>
        <p:spPr bwMode="auto">
          <a:xfrm>
            <a:off x="4315025" y="1722644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18A26D5-084F-C30F-4853-0E5C02D305DA}"/>
              </a:ext>
            </a:extLst>
          </p:cNvPr>
          <p:cNvSpPr/>
          <p:nvPr/>
        </p:nvSpPr>
        <p:spPr bwMode="auto">
          <a:xfrm rot="10800000">
            <a:off x="4866203" y="1726942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C7C964-5DDF-A95D-D2F5-83A692CBF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01" y="2865647"/>
            <a:ext cx="1550444" cy="397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71AE5A-B738-2BCE-0695-8A86049F3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79" y="2896689"/>
            <a:ext cx="1441173" cy="210575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D06F49B-B373-6375-9CF9-F8F820699757}"/>
              </a:ext>
            </a:extLst>
          </p:cNvPr>
          <p:cNvGrpSpPr/>
          <p:nvPr/>
        </p:nvGrpSpPr>
        <p:grpSpPr>
          <a:xfrm>
            <a:off x="2747910" y="2194809"/>
            <a:ext cx="4921163" cy="1655956"/>
            <a:chOff x="2747910" y="2115293"/>
            <a:chExt cx="4921163" cy="1655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20CFC7-E97A-C498-82CB-28C79262E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910" y="2115293"/>
              <a:ext cx="4921163" cy="16559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3FE9E-5E36-A30B-3F44-90B7993F3914}"/>
                </a:ext>
              </a:extLst>
            </p:cNvPr>
            <p:cNvSpPr txBox="1"/>
            <p:nvPr/>
          </p:nvSpPr>
          <p:spPr>
            <a:xfrm>
              <a:off x="2832761" y="3475801"/>
              <a:ext cx="14087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Stock Details</a:t>
              </a:r>
              <a:endParaRPr lang="en-CH" sz="1600" err="1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536753D-D65C-554C-2E5A-6B53AE8AF050}"/>
              </a:ext>
            </a:extLst>
          </p:cNvPr>
          <p:cNvGrpSpPr/>
          <p:nvPr/>
        </p:nvGrpSpPr>
        <p:grpSpPr>
          <a:xfrm>
            <a:off x="2755727" y="4053772"/>
            <a:ext cx="4875441" cy="1182894"/>
            <a:chOff x="2807520" y="4231860"/>
            <a:chExt cx="4875441" cy="118289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BE495CA-61D2-9770-AE1C-E538DE42A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7520" y="4231860"/>
              <a:ext cx="4875441" cy="118289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34617D-2B1D-7038-7BE1-CEBB1302EDB0}"/>
                </a:ext>
              </a:extLst>
            </p:cNvPr>
            <p:cNvSpPr txBox="1"/>
            <p:nvPr/>
          </p:nvSpPr>
          <p:spPr>
            <a:xfrm>
              <a:off x="2864075" y="5154784"/>
              <a:ext cx="17420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CH" sz="1600" err="1"/>
                <a:t>Get</a:t>
              </a:r>
              <a:r>
                <a:rPr lang="de-CH" sz="1600"/>
                <a:t> Company Details</a:t>
              </a:r>
              <a:endParaRPr lang="en-CH" sz="1600" err="1"/>
            </a:p>
          </p:txBody>
        </p: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C1906D53-A05B-E1B9-F0FE-D22D1F0F1B85}"/>
              </a:ext>
            </a:extLst>
          </p:cNvPr>
          <p:cNvSpPr/>
          <p:nvPr/>
        </p:nvSpPr>
        <p:spPr>
          <a:xfrm>
            <a:off x="2215094" y="2077735"/>
            <a:ext cx="469425" cy="3304307"/>
          </a:xfrm>
          <a:prstGeom prst="lef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9112ADC-9FF3-65C7-0C7E-D019CA38C0BF}"/>
              </a:ext>
            </a:extLst>
          </p:cNvPr>
          <p:cNvSpPr/>
          <p:nvPr/>
        </p:nvSpPr>
        <p:spPr bwMode="auto">
          <a:xfrm rot="16200000">
            <a:off x="7515300" y="4731941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60473EC-1329-ED45-0E2B-E95DF2EC47C2}"/>
              </a:ext>
            </a:extLst>
          </p:cNvPr>
          <p:cNvSpPr/>
          <p:nvPr/>
        </p:nvSpPr>
        <p:spPr bwMode="auto">
          <a:xfrm rot="16200000">
            <a:off x="7591808" y="288513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7057BE56-84E5-9AA1-0FB1-8AC67AB918E2}"/>
              </a:ext>
            </a:extLst>
          </p:cNvPr>
          <p:cNvSpPr/>
          <p:nvPr/>
        </p:nvSpPr>
        <p:spPr bwMode="auto">
          <a:xfrm rot="10800000">
            <a:off x="8184847" y="3363855"/>
            <a:ext cx="483958" cy="1385713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CB415ECE-5FBB-1CEA-43FB-B333CE89F8C6}"/>
              </a:ext>
            </a:extLst>
          </p:cNvPr>
          <p:cNvSpPr/>
          <p:nvPr/>
        </p:nvSpPr>
        <p:spPr bwMode="auto">
          <a:xfrm>
            <a:off x="8988262" y="3414381"/>
            <a:ext cx="483958" cy="1319450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allout: Bent Line 43">
            <a:extLst>
              <a:ext uri="{FF2B5EF4-FFF2-40B4-BE49-F238E27FC236}">
                <a16:creationId xmlns:a16="http://schemas.microsoft.com/office/drawing/2014/main" id="{02277E83-C151-895B-672C-93840BD5FB65}"/>
              </a:ext>
            </a:extLst>
          </p:cNvPr>
          <p:cNvSpPr/>
          <p:nvPr/>
        </p:nvSpPr>
        <p:spPr bwMode="auto">
          <a:xfrm>
            <a:off x="5879221" y="1548532"/>
            <a:ext cx="2467736" cy="578533"/>
          </a:xfrm>
          <a:prstGeom prst="borderCallout2">
            <a:avLst>
              <a:gd name="adj1" fmla="val 25511"/>
              <a:gd name="adj2" fmla="val -1992"/>
              <a:gd name="adj3" fmla="val 24666"/>
              <a:gd name="adj4" fmla="val -13496"/>
              <a:gd name="adj5" fmla="val 48054"/>
              <a:gd name="adj6" fmla="val -21080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Detailed log information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(Start, #rows, End, Error)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allout: Bent Line 44">
            <a:extLst>
              <a:ext uri="{FF2B5EF4-FFF2-40B4-BE49-F238E27FC236}">
                <a16:creationId xmlns:a16="http://schemas.microsoft.com/office/drawing/2014/main" id="{722B8F86-8E8B-F61E-83DE-89076F448D32}"/>
              </a:ext>
            </a:extLst>
          </p:cNvPr>
          <p:cNvSpPr/>
          <p:nvPr/>
        </p:nvSpPr>
        <p:spPr bwMode="auto">
          <a:xfrm>
            <a:off x="929070" y="1533011"/>
            <a:ext cx="2856895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Pipeline runtime info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(Symbol, Start-, End-Window)</a:t>
            </a:r>
            <a:endParaRPr lang="en-US" sz="14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allout: Bent Line 45">
            <a:extLst>
              <a:ext uri="{FF2B5EF4-FFF2-40B4-BE49-F238E27FC236}">
                <a16:creationId xmlns:a16="http://schemas.microsoft.com/office/drawing/2014/main" id="{1B5C40FA-6CEB-FEC5-59B7-BF9577049E8B}"/>
              </a:ext>
            </a:extLst>
          </p:cNvPr>
          <p:cNvSpPr/>
          <p:nvPr/>
        </p:nvSpPr>
        <p:spPr bwMode="auto">
          <a:xfrm>
            <a:off x="6152600" y="3812942"/>
            <a:ext cx="1809859" cy="578533"/>
          </a:xfrm>
          <a:prstGeom prst="borderCallout2">
            <a:avLst>
              <a:gd name="adj1" fmla="val 30582"/>
              <a:gd name="adj2" fmla="val 101217"/>
              <a:gd name="adj3" fmla="val 30583"/>
              <a:gd name="adj4" fmla="val 107514"/>
              <a:gd name="adj5" fmla="val 47209"/>
              <a:gd name="adj6" fmla="val 120811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Bronze Company</a:t>
            </a:r>
            <a:b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(Dimension)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615E3FD7-B1FB-47C2-EB27-1F3F5ED28475}"/>
              </a:ext>
            </a:extLst>
          </p:cNvPr>
          <p:cNvSpPr/>
          <p:nvPr/>
        </p:nvSpPr>
        <p:spPr bwMode="auto">
          <a:xfrm>
            <a:off x="9888294" y="4293152"/>
            <a:ext cx="1981477" cy="769403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6629"/>
              <a:gd name="adj6" fmla="val -27996"/>
            </a:avLst>
          </a:prstGeom>
          <a:solidFill>
            <a:srgbClr val="50E6FF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Stock data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(Ts, close, volume, …)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- Silver</a:t>
            </a:r>
            <a:r>
              <a:rPr lang="en-US" sz="16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 Company</a:t>
            </a:r>
            <a:endParaRPr lang="en-US" sz="16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Callout: Bent Line 47">
            <a:extLst>
              <a:ext uri="{FF2B5EF4-FFF2-40B4-BE49-F238E27FC236}">
                <a16:creationId xmlns:a16="http://schemas.microsoft.com/office/drawing/2014/main" id="{0A3B6118-27D1-D140-3033-C47826848AAF}"/>
              </a:ext>
            </a:extLst>
          </p:cNvPr>
          <p:cNvSpPr/>
          <p:nvPr/>
        </p:nvSpPr>
        <p:spPr bwMode="auto">
          <a:xfrm>
            <a:off x="8708398" y="5469258"/>
            <a:ext cx="1574076" cy="753982"/>
          </a:xfrm>
          <a:prstGeom prst="borderCallout2">
            <a:avLst>
              <a:gd name="adj1" fmla="val 25387"/>
              <a:gd name="adj2" fmla="val -4157"/>
              <a:gd name="adj3" fmla="val 25860"/>
              <a:gd name="adj4" fmla="val -9952"/>
              <a:gd name="adj5" fmla="val -30064"/>
              <a:gd name="adj6" fmla="val -25030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OneLake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(Sharing, </a:t>
            </a:r>
            <a:b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ML training, …)</a:t>
            </a:r>
            <a:endParaRPr lang="en-US" sz="14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38">
            <a:extLst>
              <a:ext uri="{FF2B5EF4-FFF2-40B4-BE49-F238E27FC236}">
                <a16:creationId xmlns:a16="http://schemas.microsoft.com/office/drawing/2014/main" id="{957638FF-F21E-2CBA-062B-A9F4DABA5F8E}"/>
              </a:ext>
            </a:extLst>
          </p:cNvPr>
          <p:cNvSpPr/>
          <p:nvPr/>
        </p:nvSpPr>
        <p:spPr bwMode="auto">
          <a:xfrm>
            <a:off x="2759068" y="5525288"/>
            <a:ext cx="4936559" cy="1228348"/>
          </a:xfrm>
          <a:prstGeom prst="roundRect">
            <a:avLst>
              <a:gd name="adj" fmla="val 3641"/>
            </a:avLst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gradFill>
                <a:gsLst>
                  <a:gs pos="3909">
                    <a:srgbClr val="FFFFFF"/>
                  </a:gs>
                  <a:gs pos="17264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AA898DB-8EDA-C4D0-EB1F-64CAF440B1A5}"/>
              </a:ext>
            </a:extLst>
          </p:cNvPr>
          <p:cNvGrpSpPr/>
          <p:nvPr/>
        </p:nvGrpSpPr>
        <p:grpSpPr>
          <a:xfrm>
            <a:off x="2805768" y="5639778"/>
            <a:ext cx="729555" cy="753982"/>
            <a:chOff x="730299" y="2155831"/>
            <a:chExt cx="901138" cy="1203945"/>
          </a:xfrm>
          <a:effectLst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1CA75F6-554B-F430-AFC1-E3A4B3D07781}"/>
                </a:ext>
              </a:extLst>
            </p:cNvPr>
            <p:cNvGrpSpPr/>
            <p:nvPr/>
          </p:nvGrpSpPr>
          <p:grpSpPr>
            <a:xfrm>
              <a:off x="730299" y="2155831"/>
              <a:ext cx="901138" cy="1203945"/>
              <a:chOff x="730299" y="2185655"/>
              <a:chExt cx="991251" cy="1094495"/>
            </a:xfrm>
          </p:grpSpPr>
          <p:sp>
            <p:nvSpPr>
              <p:cNvPr id="63" name="Rounded Rectangle 14">
                <a:extLst>
                  <a:ext uri="{FF2B5EF4-FFF2-40B4-BE49-F238E27FC236}">
                    <a16:creationId xmlns:a16="http://schemas.microsoft.com/office/drawing/2014/main" id="{C339589F-9ADE-2BB9-269C-3D32BFBEDCCB}"/>
                  </a:ext>
                </a:extLst>
              </p:cNvPr>
              <p:cNvSpPr/>
              <p:nvPr/>
            </p:nvSpPr>
            <p:spPr>
              <a:xfrm>
                <a:off x="730299" y="2185655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4" name="Rounded Rectangle 14">
                <a:extLst>
                  <a:ext uri="{FF2B5EF4-FFF2-40B4-BE49-F238E27FC236}">
                    <a16:creationId xmlns:a16="http://schemas.microsoft.com/office/drawing/2014/main" id="{964D9DC8-F773-0B7A-CA8F-351E50E05838}"/>
                  </a:ext>
                </a:extLst>
              </p:cNvPr>
              <p:cNvSpPr/>
              <p:nvPr/>
            </p:nvSpPr>
            <p:spPr>
              <a:xfrm>
                <a:off x="880766" y="2762861"/>
                <a:ext cx="688898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F23830D9-5304-BA5B-ABC1-A9CFBA041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008036" y="2339137"/>
              <a:ext cx="345665" cy="32950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419ABB2-EC9A-0469-051F-562EB65053FA}"/>
              </a:ext>
            </a:extLst>
          </p:cNvPr>
          <p:cNvGrpSpPr/>
          <p:nvPr/>
        </p:nvGrpSpPr>
        <p:grpSpPr>
          <a:xfrm>
            <a:off x="5301440" y="5634566"/>
            <a:ext cx="729555" cy="753982"/>
            <a:chOff x="4403707" y="2179642"/>
            <a:chExt cx="901138" cy="1203945"/>
          </a:xfrm>
          <a:effectLst/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1B4BC87-9752-0C01-47F7-6C81A7F287CB}"/>
                </a:ext>
              </a:extLst>
            </p:cNvPr>
            <p:cNvGrpSpPr/>
            <p:nvPr/>
          </p:nvGrpSpPr>
          <p:grpSpPr>
            <a:xfrm>
              <a:off x="4403707" y="2179642"/>
              <a:ext cx="901138" cy="1203945"/>
              <a:chOff x="5064475" y="2207300"/>
              <a:chExt cx="991251" cy="1094495"/>
            </a:xfrm>
          </p:grpSpPr>
          <p:sp>
            <p:nvSpPr>
              <p:cNvPr id="68" name="Rounded Rectangle 18">
                <a:extLst>
                  <a:ext uri="{FF2B5EF4-FFF2-40B4-BE49-F238E27FC236}">
                    <a16:creationId xmlns:a16="http://schemas.microsoft.com/office/drawing/2014/main" id="{8C035FA5-1143-F40B-0922-F9F9F96A6E0E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" name="Rounded Rectangle 18">
                <a:extLst>
                  <a:ext uri="{FF2B5EF4-FFF2-40B4-BE49-F238E27FC236}">
                    <a16:creationId xmlns:a16="http://schemas.microsoft.com/office/drawing/2014/main" id="{F77B34DD-84E2-4964-78FA-15FB967B0C8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Real Time Intelligence</a:t>
                </a:r>
              </a:p>
            </p:txBody>
          </p:sp>
        </p:grp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4AC97311-75EA-7AB9-E3A8-A35040F06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39509"/>
              <a:ext cx="361534" cy="3446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11E011C-BA94-B665-0C20-AE646809F461}"/>
              </a:ext>
            </a:extLst>
          </p:cNvPr>
          <p:cNvGrpSpPr/>
          <p:nvPr/>
        </p:nvGrpSpPr>
        <p:grpSpPr>
          <a:xfrm>
            <a:off x="6109297" y="5625458"/>
            <a:ext cx="728634" cy="753982"/>
            <a:chOff x="6370392" y="6002187"/>
            <a:chExt cx="728634" cy="75398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00EFD19-A49A-64DE-6433-9DDC566482D1}"/>
                </a:ext>
              </a:extLst>
            </p:cNvPr>
            <p:cNvGrpSpPr/>
            <p:nvPr/>
          </p:nvGrpSpPr>
          <p:grpSpPr>
            <a:xfrm>
              <a:off x="6370392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71" name="Rounded Rectangle 19">
                <a:extLst>
                  <a:ext uri="{FF2B5EF4-FFF2-40B4-BE49-F238E27FC236}">
                    <a16:creationId xmlns:a16="http://schemas.microsoft.com/office/drawing/2014/main" id="{81A96868-0F43-43AA-B616-ECB5EB4CF0EF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2" name="Rounded Rectangle 19">
                <a:extLst>
                  <a:ext uri="{FF2B5EF4-FFF2-40B4-BE49-F238E27FC236}">
                    <a16:creationId xmlns:a16="http://schemas.microsoft.com/office/drawing/2014/main" id="{AFC6AB5B-2677-5DB5-F25A-D29C22BB544A}"/>
                  </a:ext>
                </a:extLst>
              </p:cNvPr>
              <p:cNvSpPr/>
              <p:nvPr/>
            </p:nvSpPr>
            <p:spPr>
              <a:xfrm>
                <a:off x="6283600" y="2864129"/>
                <a:ext cx="718666" cy="20252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2E92952-CDDF-63DC-1132-C43CEEDAE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6573628" y="6092707"/>
              <a:ext cx="322036" cy="276644"/>
            </a:xfrm>
            <a:prstGeom prst="rect">
              <a:avLst/>
            </a:prstGeom>
            <a:effectLst/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B58CFE6-E3E9-8E9E-4052-F381AFFC7315}"/>
              </a:ext>
            </a:extLst>
          </p:cNvPr>
          <p:cNvGrpSpPr/>
          <p:nvPr/>
        </p:nvGrpSpPr>
        <p:grpSpPr>
          <a:xfrm>
            <a:off x="4493584" y="5641774"/>
            <a:ext cx="729555" cy="753982"/>
            <a:chOff x="3156358" y="2150702"/>
            <a:chExt cx="901138" cy="1203945"/>
          </a:xfrm>
          <a:effectLst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402E531-3443-2DAD-0F96-34E8FBF18274}"/>
                </a:ext>
              </a:extLst>
            </p:cNvPr>
            <p:cNvGrpSpPr/>
            <p:nvPr/>
          </p:nvGrpSpPr>
          <p:grpSpPr>
            <a:xfrm>
              <a:off x="3156358" y="2150702"/>
              <a:ext cx="901138" cy="1203945"/>
              <a:chOff x="5064475" y="2207300"/>
              <a:chExt cx="991251" cy="1094495"/>
            </a:xfrm>
          </p:grpSpPr>
          <p:sp>
            <p:nvSpPr>
              <p:cNvPr id="77" name="Rounded Rectangle 47">
                <a:extLst>
                  <a:ext uri="{FF2B5EF4-FFF2-40B4-BE49-F238E27FC236}">
                    <a16:creationId xmlns:a16="http://schemas.microsoft.com/office/drawing/2014/main" id="{E70F7FD2-3EC9-A6D3-1AA4-8392DD0F1B09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8" name="Rounded Rectangle 18">
                <a:extLst>
                  <a:ext uri="{FF2B5EF4-FFF2-40B4-BE49-F238E27FC236}">
                    <a16:creationId xmlns:a16="http://schemas.microsoft.com/office/drawing/2014/main" id="{FBEA70D1-8AAE-8FC0-32BF-D310367E82D6}"/>
                  </a:ext>
                </a:extLst>
              </p:cNvPr>
              <p:cNvSpPr/>
              <p:nvPr/>
            </p:nvSpPr>
            <p:spPr>
              <a:xfrm>
                <a:off x="5067370" y="2762859"/>
                <a:ext cx="984039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Databases</a:t>
                </a:r>
              </a:p>
            </p:txBody>
          </p:sp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D93F8B2B-AAB6-CE13-37A8-7817077C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61196" y="2326396"/>
              <a:ext cx="290169" cy="32323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D69CA7-A823-0E22-E0AA-26EE73E2F6E8}"/>
              </a:ext>
            </a:extLst>
          </p:cNvPr>
          <p:cNvGrpSpPr/>
          <p:nvPr/>
        </p:nvGrpSpPr>
        <p:grpSpPr>
          <a:xfrm>
            <a:off x="6912078" y="5625458"/>
            <a:ext cx="728634" cy="753982"/>
            <a:chOff x="7376728" y="6002187"/>
            <a:chExt cx="728634" cy="75398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3AE5C5B-B776-165C-40F5-F75F9F1F8B35}"/>
                </a:ext>
              </a:extLst>
            </p:cNvPr>
            <p:cNvGrpSpPr/>
            <p:nvPr/>
          </p:nvGrpSpPr>
          <p:grpSpPr>
            <a:xfrm>
              <a:off x="7376728" y="6002187"/>
              <a:ext cx="728634" cy="753982"/>
              <a:chOff x="6148019" y="2207300"/>
              <a:chExt cx="989999" cy="1094495"/>
            </a:xfrm>
            <a:effectLst/>
          </p:grpSpPr>
          <p:sp>
            <p:nvSpPr>
              <p:cNvPr id="85" name="Rounded Rectangle 19">
                <a:extLst>
                  <a:ext uri="{FF2B5EF4-FFF2-40B4-BE49-F238E27FC236}">
                    <a16:creationId xmlns:a16="http://schemas.microsoft.com/office/drawing/2014/main" id="{F524A4DB-346C-E0B1-260F-613B55199CE9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" name="Rounded Rectangle 19">
                <a:extLst>
                  <a:ext uri="{FF2B5EF4-FFF2-40B4-BE49-F238E27FC236}">
                    <a16:creationId xmlns:a16="http://schemas.microsoft.com/office/drawing/2014/main" id="{1B99E86A-A2DE-4873-70FF-787ED1674D60}"/>
                  </a:ext>
                </a:extLst>
              </p:cNvPr>
              <p:cNvSpPr/>
              <p:nvPr/>
            </p:nvSpPr>
            <p:spPr>
              <a:xfrm>
                <a:off x="6283600" y="2762868"/>
                <a:ext cx="718666" cy="4050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25D0D19B-7F82-024E-E56D-B16FDD8F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583186" y="6076572"/>
              <a:ext cx="279472" cy="269674"/>
            </a:xfrm>
            <a:prstGeom prst="rect">
              <a:avLst/>
            </a:prstGeom>
            <a:effectLst/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980BF2A-B741-5FE8-1CA3-9D74C96FEA19}"/>
              </a:ext>
            </a:extLst>
          </p:cNvPr>
          <p:cNvSpPr txBox="1"/>
          <p:nvPr/>
        </p:nvSpPr>
        <p:spPr>
          <a:xfrm>
            <a:off x="4493584" y="5338325"/>
            <a:ext cx="1388829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600"/>
              <a:t>Microsoft Fabric</a:t>
            </a:r>
            <a:endParaRPr lang="en-CH" sz="160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97028F1-0EB7-3507-FE2E-1052292F7379}"/>
              </a:ext>
            </a:extLst>
          </p:cNvPr>
          <p:cNvGrpSpPr/>
          <p:nvPr/>
        </p:nvGrpSpPr>
        <p:grpSpPr>
          <a:xfrm>
            <a:off x="3649336" y="5635939"/>
            <a:ext cx="729555" cy="753982"/>
            <a:chOff x="5311652" y="5685458"/>
            <a:chExt cx="729555" cy="75398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1AF0CD0-78EE-3A55-94D6-A0F16BF633CF}"/>
                </a:ext>
              </a:extLst>
            </p:cNvPr>
            <p:cNvGrpSpPr/>
            <p:nvPr/>
          </p:nvGrpSpPr>
          <p:grpSpPr>
            <a:xfrm>
              <a:off x="5311652" y="5685458"/>
              <a:ext cx="729555" cy="753982"/>
              <a:chOff x="3980931" y="2207301"/>
              <a:chExt cx="991251" cy="1094495"/>
            </a:xfrm>
          </p:grpSpPr>
          <p:sp>
            <p:nvSpPr>
              <p:cNvPr id="82" name="Rounded Rectangle 16">
                <a:extLst>
                  <a:ext uri="{FF2B5EF4-FFF2-40B4-BE49-F238E27FC236}">
                    <a16:creationId xmlns:a16="http://schemas.microsoft.com/office/drawing/2014/main" id="{9DFBB056-CD4C-915E-BDD5-7ABAD0B8BF00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Rounded Rectangle 303">
                <a:extLst>
                  <a:ext uri="{FF2B5EF4-FFF2-40B4-BE49-F238E27FC236}">
                    <a16:creationId xmlns:a16="http://schemas.microsoft.com/office/drawing/2014/main" id="{E7AABAA0-D74E-A95D-7935-4A4729E3A11B}"/>
                  </a:ext>
                </a:extLst>
              </p:cNvPr>
              <p:cNvSpPr/>
              <p:nvPr/>
            </p:nvSpPr>
            <p:spPr>
              <a:xfrm>
                <a:off x="4007214" y="2772266"/>
                <a:ext cx="930979" cy="41765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 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8AAA5784-319E-C603-2EB2-A28C78E7D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-7916" r="-7916"/>
            <a:stretch/>
          </p:blipFill>
          <p:spPr>
            <a:xfrm>
              <a:off x="5485338" y="5732737"/>
              <a:ext cx="325020" cy="28059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83FD5C4-D94D-3E3E-55F4-9A464DC3573C}"/>
              </a:ext>
            </a:extLst>
          </p:cNvPr>
          <p:cNvGrpSpPr/>
          <p:nvPr/>
        </p:nvGrpSpPr>
        <p:grpSpPr>
          <a:xfrm>
            <a:off x="2812282" y="6443036"/>
            <a:ext cx="4828430" cy="267992"/>
            <a:chOff x="2812282" y="6443036"/>
            <a:chExt cx="4828430" cy="267992"/>
          </a:xfrm>
        </p:grpSpPr>
        <p:sp>
          <p:nvSpPr>
            <p:cNvPr id="98" name="Rounded Rectangle 32">
              <a:extLst>
                <a:ext uri="{FF2B5EF4-FFF2-40B4-BE49-F238E27FC236}">
                  <a16:creationId xmlns:a16="http://schemas.microsoft.com/office/drawing/2014/main" id="{F9F4BC44-4527-BD0A-1D8E-6F83F5919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2282" y="6443036"/>
              <a:ext cx="4828430" cy="267992"/>
            </a:xfrm>
            <a:prstGeom prst="roundRect">
              <a:avLst>
                <a:gd name="adj" fmla="val 3999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640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endParaRPr>
            </a:p>
          </p:txBody>
        </p:sp>
        <p:pic>
          <p:nvPicPr>
            <p:cNvPr id="99" name="Picture 98" descr="OneLake Logo">
              <a:extLst>
                <a:ext uri="{FF2B5EF4-FFF2-40B4-BE49-F238E27FC236}">
                  <a16:creationId xmlns:a16="http://schemas.microsoft.com/office/drawing/2014/main" id="{A43C1956-ED65-3383-30E3-2465F466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4742864" y="6456452"/>
              <a:ext cx="224120" cy="224558"/>
            </a:xfrm>
            <a:prstGeom prst="rect">
              <a:avLst/>
            </a:prstGeom>
            <a:noFill/>
          </p:spPr>
        </p:pic>
        <p:sp>
          <p:nvSpPr>
            <p:cNvPr id="100" name="Text Placeholder 2">
              <a:extLst>
                <a:ext uri="{FF2B5EF4-FFF2-40B4-BE49-F238E27FC236}">
                  <a16:creationId xmlns:a16="http://schemas.microsoft.com/office/drawing/2014/main" id="{D6CAE887-243F-1345-A6AE-E5A48DA1A925}"/>
                </a:ext>
              </a:extLst>
            </p:cNvPr>
            <p:cNvSpPr txBox="1">
              <a:spLocks/>
            </p:cNvSpPr>
            <p:nvPr/>
          </p:nvSpPr>
          <p:spPr>
            <a:xfrm>
              <a:off x="4993591" y="6501589"/>
              <a:ext cx="1569990" cy="11697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OneLake</a:t>
              </a:r>
              <a:endPara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24A3F12A-D4CB-A1AF-D101-04A7D2931DD7}"/>
              </a:ext>
            </a:extLst>
          </p:cNvPr>
          <p:cNvSpPr/>
          <p:nvPr/>
        </p:nvSpPr>
        <p:spPr bwMode="auto">
          <a:xfrm>
            <a:off x="2388176" y="1121707"/>
            <a:ext cx="5588635" cy="2397826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60118FAE-24D5-CC12-520F-9154C172729B}"/>
              </a:ext>
            </a:extLst>
          </p:cNvPr>
          <p:cNvSpPr/>
          <p:nvPr/>
        </p:nvSpPr>
        <p:spPr bwMode="auto">
          <a:xfrm>
            <a:off x="8668805" y="1698003"/>
            <a:ext cx="2085177" cy="769403"/>
          </a:xfrm>
          <a:prstGeom prst="borderCallout2">
            <a:avLst>
              <a:gd name="adj1" fmla="val 66697"/>
              <a:gd name="adj2" fmla="val -3454"/>
              <a:gd name="adj3" fmla="val 67170"/>
              <a:gd name="adj4" fmla="val -14642"/>
              <a:gd name="adj5" fmla="val 155402"/>
              <a:gd name="adj6" fmla="val -21652"/>
            </a:avLst>
          </a:prstGeom>
          <a:solidFill>
            <a:srgbClr val="9BF00B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EventHouse</a:t>
            </a: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, KQL-DB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(Interactive analytics,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noProof="0">
                <a:solidFill>
                  <a:schemeClr val="tx1">
                    <a:lumMod val="85000"/>
                    <a:lumOff val="15000"/>
                  </a:schemeClr>
                </a:solidFill>
                <a:ea typeface="Segoe UI" pitchFamily="34" charset="0"/>
                <a:cs typeface="Segoe UI" pitchFamily="34" charset="0"/>
              </a:rPr>
              <a:t> Power BI reports)</a:t>
            </a:r>
            <a:endParaRPr lang="en-US" sz="1200" noProof="0">
              <a:solidFill>
                <a:schemeClr val="tx1">
                  <a:lumMod val="85000"/>
                  <a:lumOff val="1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4EC4C-B3EF-5721-9CD3-616F79D1E4E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0502" y="2566566"/>
            <a:ext cx="2006216" cy="112311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D0621F38-E84F-E9C0-ADBA-0B8D2E599FC5}"/>
              </a:ext>
            </a:extLst>
          </p:cNvPr>
          <p:cNvSpPr/>
          <p:nvPr/>
        </p:nvSpPr>
        <p:spPr bwMode="auto">
          <a:xfrm rot="16200000">
            <a:off x="9451634" y="2917718"/>
            <a:ext cx="483958" cy="425416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H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952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4ABD2-B311-CD68-5ED7-0ED2AAC8ECB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963B5-E298-D884-EAAE-3E7099FB7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5A23D-63F8-E531-26B7-6C15372FC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/>
              <a:t>Fabric Data Pipeline, </a:t>
            </a:r>
            <a:r>
              <a:rPr lang="de-CH" err="1"/>
              <a:t>with</a:t>
            </a:r>
            <a:r>
              <a:rPr lang="de-CH"/>
              <a:t> Python Notebook</a:t>
            </a:r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0990C-03EB-4114-B9E6-3296D391016F}"/>
              </a:ext>
            </a:extLst>
          </p:cNvPr>
          <p:cNvSpPr txBox="1"/>
          <p:nvPr/>
        </p:nvSpPr>
        <p:spPr>
          <a:xfrm>
            <a:off x="645459" y="1594088"/>
            <a:ext cx="8504251" cy="44935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noProof="0"/>
              <a:t>Fabric Data Pipelines are used to </a:t>
            </a:r>
            <a:r>
              <a:rPr lang="en-US" sz="2800" b="1" noProof="0"/>
              <a:t>orchestrate</a:t>
            </a:r>
            <a:r>
              <a:rPr lang="en-US" sz="2800" noProof="0"/>
              <a:t> the workflow</a:t>
            </a:r>
          </a:p>
          <a:p>
            <a:pPr algn="l"/>
            <a:endParaRPr lang="en-US" sz="2000" noProof="0"/>
          </a:p>
          <a:p>
            <a:pPr algn="l"/>
            <a:r>
              <a:rPr lang="en-US" sz="2400" u="sng"/>
              <a:t>Key concepts in the implementation</a:t>
            </a:r>
            <a:br>
              <a:rPr lang="en-US" sz="2000"/>
            </a:br>
            <a:endParaRPr lang="en-US" sz="2000" noProof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noProof="0"/>
              <a:t>Configuration</a:t>
            </a:r>
            <a:r>
              <a:rPr lang="en-US" sz="2000" noProof="0"/>
              <a:t> of the pipeline is done outside of the pipeline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err="1"/>
              <a:t>StockMetaData</a:t>
            </a:r>
            <a:r>
              <a:rPr lang="en-US" sz="2000"/>
              <a:t> SQL database - </a:t>
            </a:r>
            <a:r>
              <a:rPr lang="en-US" sz="2000" b="1"/>
              <a:t>tables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 noProof="0"/>
              <a:t>Optimal </a:t>
            </a:r>
            <a:r>
              <a:rPr lang="en-US" sz="2000"/>
              <a:t>to store OLTP style data</a:t>
            </a:r>
            <a:br>
              <a:rPr lang="en-US" sz="2000"/>
            </a:br>
            <a:endParaRPr lang="en-US" sz="2000" noProof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noProof="0"/>
              <a:t>Avoid coding </a:t>
            </a:r>
            <a:r>
              <a:rPr lang="en-US" sz="2000" b="1" noProof="0"/>
              <a:t>logic</a:t>
            </a:r>
            <a:r>
              <a:rPr lang="en-US" sz="2000" noProof="0"/>
              <a:t> within the pipeline</a:t>
            </a:r>
          </a:p>
          <a:p>
            <a:pPr marL="800083" lvl="1" indent="-342900">
              <a:buFont typeface="Arial" panose="020B0604020202020204" pitchFamily="34" charset="0"/>
              <a:buChar char="•"/>
            </a:pPr>
            <a:r>
              <a:rPr lang="en-US" sz="2000" err="1"/>
              <a:t>StockMetaData</a:t>
            </a:r>
            <a:r>
              <a:rPr lang="en-US" sz="2000"/>
              <a:t> SQL database – </a:t>
            </a:r>
            <a:r>
              <a:rPr lang="en-US" sz="2000" b="1"/>
              <a:t>stored procedures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/>
              <a:t>Logic can be implemented in an </a:t>
            </a:r>
            <a:r>
              <a:rPr lang="en-US" sz="2000" b="1"/>
              <a:t>efficient</a:t>
            </a:r>
            <a:r>
              <a:rPr lang="en-US" sz="2000"/>
              <a:t> way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/>
              <a:t>Easy to </a:t>
            </a:r>
            <a:r>
              <a:rPr lang="en-US" sz="2000" b="1"/>
              <a:t>debug</a:t>
            </a:r>
          </a:p>
          <a:p>
            <a:pPr marL="1257267" lvl="2" indent="-342900">
              <a:buFont typeface="Arial" panose="020B0604020202020204" pitchFamily="34" charset="0"/>
              <a:buChar char="•"/>
            </a:pPr>
            <a:r>
              <a:rPr lang="en-US" sz="2000"/>
              <a:t>Can be </a:t>
            </a:r>
            <a:r>
              <a:rPr lang="en-US" sz="2000" b="1"/>
              <a:t>reused</a:t>
            </a:r>
            <a:r>
              <a:rPr lang="en-US" sz="2000"/>
              <a:t> in different pipelines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noProof="0"/>
          </a:p>
        </p:txBody>
      </p:sp>
    </p:spTree>
    <p:extLst>
      <p:ext uri="{BB962C8B-B14F-4D97-AF65-F5344CB8AC3E}">
        <p14:creationId xmlns:p14="http://schemas.microsoft.com/office/powerpoint/2010/main" val="334671747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76"/>
  <p:tag name="ARTICULATE_PROJECT_OPEN" val="0"/>
</p:tagLst>
</file>

<file path=ppt/theme/theme1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F3AD28EE48894290E4AE2B2D69D864" ma:contentTypeVersion="22" ma:contentTypeDescription="Create a new document." ma:contentTypeScope="" ma:versionID="db0b6606bf758d842347fb48e48f1214">
  <xsd:schema xmlns:xsd="http://www.w3.org/2001/XMLSchema" xmlns:xs="http://www.w3.org/2001/XMLSchema" xmlns:p="http://schemas.microsoft.com/office/2006/metadata/properties" xmlns:ns1="http://schemas.microsoft.com/sharepoint/v3" xmlns:ns3="ea608ce5-f073-49fc-80a4-71492848f04b" xmlns:ns4="3a72aa70-3745-48e9-8e5a-2edf96db2bb6" targetNamespace="http://schemas.microsoft.com/office/2006/metadata/properties" ma:root="true" ma:fieldsID="a8f39406c634728244e46893dd730fed" ns1:_="" ns3:_="" ns4:_="">
    <xsd:import namespace="http://schemas.microsoft.com/sharepoint/v3"/>
    <xsd:import namespace="ea608ce5-f073-49fc-80a4-71492848f04b"/>
    <xsd:import namespace="3a72aa70-3745-48e9-8e5a-2edf96db2b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3:MediaServiceLocation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608ce5-f073-49fc-80a4-71492848f0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72aa70-3745-48e9-8e5a-2edf96db2bb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ea608ce5-f073-49fc-80a4-71492848f04b" xsi:nil="true"/>
    <SharedWithUsers xmlns="3a72aa70-3745-48e9-8e5a-2edf96db2bb6">
      <UserInfo>
        <DisplayName>Junran Shi</DisplayName>
        <AccountId>44596</AccountId>
        <AccountType/>
      </UserInfo>
      <UserInfo>
        <DisplayName>Kym Dyberg</DisplayName>
        <AccountId>13171</AccountId>
        <AccountType/>
      </UserInfo>
      <UserInfo>
        <DisplayName>Anshul Sharma</DisplayName>
        <AccountId>10573</AccountId>
        <AccountType/>
      </UserInfo>
      <UserInfo>
        <DisplayName>Shruti Chaurasia</DisplayName>
        <AccountId>45128</AccountId>
        <AccountType/>
      </UserInfo>
      <UserInfo>
        <DisplayName>Shelby Eaton</DisplayName>
        <AccountId>13833</AccountId>
        <AccountType/>
      </UserInfo>
      <UserInfo>
        <DisplayName>Shekar Bommas</DisplayName>
        <AccountId>45698</AccountId>
        <AccountType/>
      </UserInfo>
      <UserInfo>
        <DisplayName>Shradha Kalra</DisplayName>
        <AccountId>45026</AccountId>
        <AccountType/>
      </UserInfo>
      <UserInfo>
        <DisplayName>Shweta Rohilla</DisplayName>
        <AccountId>43696</AccountId>
        <AccountType/>
      </UserInfo>
      <UserInfo>
        <DisplayName>Shivani Pradhan</DisplayName>
        <AccountId>45692</AccountId>
        <AccountType/>
      </UserInfo>
      <UserInfo>
        <DisplayName>Shikher Saluja</DisplayName>
        <AccountId>45520</AccountId>
        <AccountType/>
      </UserInfo>
      <UserInfo>
        <DisplayName>Shankar Subramaniyan</DisplayName>
        <AccountId>14771</AccountId>
        <AccountType/>
      </UserInfo>
      <UserInfo>
        <DisplayName>Shubh Agarwal</DisplayName>
        <AccountId>39034</AccountId>
        <AccountType/>
      </UserInfo>
      <UserInfo>
        <DisplayName>Sivajini Heilemann</DisplayName>
        <AccountId>45620</AccountId>
        <AccountType/>
      </UserInfo>
      <UserInfo>
        <DisplayName>Simon May</DisplayName>
        <AccountId>188</AccountId>
        <AccountType/>
      </UserInfo>
      <UserInfo>
        <DisplayName>Abhishek Singh</DisplayName>
        <AccountId>46579</AccountId>
        <AccountType/>
      </UserInfo>
      <UserInfo>
        <DisplayName>Atul Singh</DisplayName>
        <AccountId>20757</AccountId>
        <AccountType/>
      </UserInfo>
      <UserInfo>
        <DisplayName>Santoshi Kandula</DisplayName>
        <AccountId>33704</AccountId>
        <AccountType/>
      </UserInfo>
      <UserInfo>
        <DisplayName>Sanchita Kedia</DisplayName>
        <AccountId>45628</AccountId>
        <AccountType/>
      </UserInfo>
      <UserInfo>
        <DisplayName>Sean McLaren</DisplayName>
        <AccountId>3929</AccountId>
        <AccountType/>
      </UserInfo>
      <UserInfo>
        <DisplayName>Sophie Ke</DisplayName>
        <AccountId>37981</AccountId>
        <AccountType/>
      </UserInfo>
      <UserInfo>
        <DisplayName>Sorabh Tandon</DisplayName>
        <AccountId>47181</AccountId>
        <AccountType/>
      </UserInfo>
      <UserInfo>
        <DisplayName>Soumik Maji</DisplayName>
        <AccountId>45179</AccountId>
        <AccountType/>
      </UserInfo>
      <UserInfo>
        <DisplayName>Spyros Marketos</DisplayName>
        <AccountId>42739</AccountId>
        <AccountType/>
      </UserInfo>
      <UserInfo>
        <DisplayName>Stephen Rice</DisplayName>
        <AccountId>22583</AccountId>
        <AccountType/>
      </UserInfo>
      <UserInfo>
        <DisplayName>Sri Kutuva</DisplayName>
        <AccountId>925</AccountId>
        <AccountType/>
      </UserInfo>
      <UserInfo>
        <DisplayName>Sonel Rubinstein</DisplayName>
        <AccountId>45630</AccountId>
        <AccountType/>
      </UserInfo>
      <UserInfo>
        <DisplayName>Steve Campbell (SOUP)</DisplayName>
        <AccountId>11610</AccountId>
        <AccountType/>
      </UserInfo>
      <UserInfo>
        <DisplayName>Stephanie Helin</DisplayName>
        <AccountId>27736</AccountId>
        <AccountType/>
      </UserInfo>
      <UserInfo>
        <DisplayName>Stephanie Vanterpool</DisplayName>
        <AccountId>45986</AccountId>
        <AccountType/>
      </UserInfo>
      <UserInfo>
        <DisplayName>Subhojit Basak</DisplayName>
        <AccountId>47166</AccountId>
        <AccountType/>
      </UserInfo>
      <UserInfo>
        <DisplayName>Sumit Lahiri</DisplayName>
        <AccountId>45691</AccountId>
        <AccountType/>
      </UserInfo>
      <UserInfo>
        <DisplayName>Sudha Narayanan</DisplayName>
        <AccountId>4235</AccountId>
        <AccountType/>
      </UserInfo>
      <UserInfo>
        <DisplayName>Surya Sripathi Raju</DisplayName>
        <AccountId>43729</AccountId>
        <AccountType/>
      </UserInfo>
      <UserInfo>
        <DisplayName>Sunil Seth</DisplayName>
        <AccountId>38776</AccountId>
        <AccountType/>
      </UserInfo>
      <UserInfo>
        <DisplayName>Susan Taylor</DisplayName>
        <AccountId>7631</AccountId>
        <AccountType/>
      </UserInfo>
      <UserInfo>
        <DisplayName>Suzie Hong</DisplayName>
        <AccountId>41192</AccountId>
        <AccountType/>
      </UserInfo>
      <UserInfo>
        <DisplayName>Swathi Bhat</DisplayName>
        <AccountId>41450</AccountId>
        <AccountType/>
      </UserInfo>
      <UserInfo>
        <DisplayName>Shelley Way</DisplayName>
        <AccountId>107</AccountId>
        <AccountType/>
      </UserInfo>
      <UserInfo>
        <DisplayName>Sai Sandeep Yelchuri</DisplayName>
        <AccountId>46931</AccountId>
        <AccountType/>
      </UserInfo>
      <UserInfo>
        <DisplayName>Rizwan Hassan</DisplayName>
        <AccountId>19560</AccountId>
        <AccountType/>
      </UserInfo>
      <UserInfo>
        <DisplayName>Taraneh Khazaei</DisplayName>
        <AccountId>44681</AccountId>
        <AccountType/>
      </UserInfo>
      <UserInfo>
        <DisplayName>Tarek Dawoud</DisplayName>
        <AccountId>44165</AccountId>
        <AccountType/>
      </UserInfo>
      <UserInfo>
        <DisplayName>Teresa Hagman</DisplayName>
        <AccountId>47105</AccountId>
        <AccountType/>
      </UserInfo>
      <UserInfo>
        <DisplayName>Travis Guinn</DisplayName>
        <AccountId>794</AccountId>
        <AccountType/>
      </UserInfo>
      <UserInfo>
        <DisplayName>Thiago Almeida</DisplayName>
        <AccountId>45970</AccountId>
        <AccountType/>
      </UserInfo>
      <UserInfo>
        <DisplayName>TJ Devine</DisplayName>
        <AccountId>41228</AccountId>
        <AccountType/>
      </UserInfo>
      <UserInfo>
        <DisplayName>Tom Hughes</DisplayName>
        <AccountId>14414</AccountId>
        <AccountType/>
      </UserInfo>
      <UserInfo>
        <DisplayName>Thomas Maurer (AZURE)</DisplayName>
        <AccountId>1403</AccountId>
        <AccountType/>
      </UserInfo>
      <UserInfo>
        <DisplayName>Tom Quinn (AZURE)</DisplayName>
        <AccountId>5251</AccountId>
        <AccountType/>
      </UserInfo>
      <UserInfo>
        <DisplayName>Thomas Roettinger</DisplayName>
        <AccountId>45690</AccountId>
        <AccountType/>
      </UserInfo>
      <UserInfo>
        <DisplayName>Thomas Trombley</DisplayName>
        <AccountId>1478</AccountId>
        <AccountType/>
      </UserInfo>
      <UserInfo>
        <DisplayName>Tom Wimmers</DisplayName>
        <AccountId>46841</AccountId>
        <AccountType/>
      </UserInfo>
      <UserInfo>
        <DisplayName>Anupma Sharma</DisplayName>
        <AccountId>12057</AccountId>
        <AccountType/>
      </UserInfo>
    </SharedWithUsers>
    <_activity xmlns="ea608ce5-f073-49fc-80a4-71492848f04b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C0D571-6F29-4E1C-89D1-60BD8DE32A3E}">
  <ds:schemaRefs>
    <ds:schemaRef ds:uri="3a72aa70-3745-48e9-8e5a-2edf96db2bb6"/>
    <ds:schemaRef ds:uri="ea608ce5-f073-49fc-80a4-71492848f0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3a72aa70-3745-48e9-8e5a-2edf96db2bb6"/>
    <ds:schemaRef ds:uri="ea608ce5-f073-49fc-80a4-71492848f0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5967</Words>
  <Application>Microsoft Office PowerPoint</Application>
  <PresentationFormat>Widescreen</PresentationFormat>
  <Paragraphs>1116</Paragraphs>
  <Slides>73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Aptos</vt:lpstr>
      <vt:lpstr>Arial</vt:lpstr>
      <vt:lpstr>Calibri</vt:lpstr>
      <vt:lpstr>Consolas</vt:lpstr>
      <vt:lpstr>Courier New</vt:lpstr>
      <vt:lpstr>Segoe Sans Text</vt:lpstr>
      <vt:lpstr>Segoe Sans Text Semibold</vt:lpstr>
      <vt:lpstr>Segoe Sans Text Semilight</vt:lpstr>
      <vt:lpstr>Segoe UI</vt:lpstr>
      <vt:lpstr>Segoe UI Light</vt:lpstr>
      <vt:lpstr>Segoe UI Semibold</vt:lpstr>
      <vt:lpstr>Segoe UI Variable Small Light</vt:lpstr>
      <vt:lpstr>Wingdings</vt:lpstr>
      <vt:lpstr>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Sely [Chillibreeze]</dc:creator>
  <cp:keywords/>
  <dc:description/>
  <cp:lastModifiedBy>Kristian Bubalo</cp:lastModifiedBy>
  <cp:revision>3</cp:revision>
  <dcterms:created xsi:type="dcterms:W3CDTF">2022-04-11T12:24:23Z</dcterms:created>
  <dcterms:modified xsi:type="dcterms:W3CDTF">2025-05-09T10:37:02Z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Owner">
    <vt:lpwstr>maryfj@microsoft.com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MediaServiceImageTags">
    <vt:lpwstr/>
  </property>
  <property fmtid="{D5CDD505-2E9C-101B-9397-08002B2CF9AE}" pid="20" name="ArticulateGUID">
    <vt:lpwstr>354936C2-E6A6-4C74-A748-3D37D4D523D0</vt:lpwstr>
  </property>
  <property fmtid="{D5CDD505-2E9C-101B-9397-08002B2CF9AE}" pid="21" name="ArticulatePath">
    <vt:lpwstr>https://microsoft.sharepoint.com/teams/CommunicationsonAcademy/Shared Documents/Look and Feel/PPT Template/MCAPS_PPT_Templates_v3_CB (2)</vt:lpwstr>
  </property>
  <property fmtid="{D5CDD505-2E9C-101B-9397-08002B2CF9AE}" pid="22" name="ContentTypeId">
    <vt:lpwstr>0x01010029F3AD28EE48894290E4AE2B2D69D864</vt:lpwstr>
  </property>
</Properties>
</file>